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4" r:id="rId16"/>
    <p:sldId id="260" r:id="rId17"/>
    <p:sldId id="275" r:id="rId18"/>
    <p:sldId id="280" r:id="rId19"/>
    <p:sldId id="277" r:id="rId20"/>
    <p:sldId id="279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0D06-4ED1-490D-8B79-62A5F5B5F89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A167-8F0C-4EF4-9D9D-755C1EB1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9" y="914400"/>
            <a:ext cx="7135301" cy="484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4191001"/>
            <a:ext cx="3124200" cy="156446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The Argument Unit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ELEMENTS OF ARGUMENT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Personal Experience, Reason, Confirmed Fact, Statistic or Research by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What kind of evidence is </a:t>
            </a:r>
            <a:r>
              <a:rPr lang="en-US" sz="4000" b="1" dirty="0" smtClean="0">
                <a:solidFill>
                  <a:srgbClr val="FF0000"/>
                </a:solidFill>
              </a:rPr>
              <a:t>this?</a:t>
            </a:r>
          </a:p>
          <a:p>
            <a:pPr marL="400050" lvl="1" indent="0">
              <a:buNone/>
            </a:pPr>
            <a:r>
              <a:rPr lang="en-US" sz="6000" b="1" dirty="0" smtClean="0">
                <a:latin typeface="Agency FB" panose="020B0503020202020204" pitchFamily="34" charset="0"/>
              </a:rPr>
              <a:t>According to StatisticBrain.com, year-round </a:t>
            </a:r>
            <a:r>
              <a:rPr lang="en-US" sz="6000" b="1" dirty="0">
                <a:latin typeface="Agency FB" panose="020B0503020202020204" pitchFamily="34" charset="0"/>
              </a:rPr>
              <a:t>schools have lower drop-out rates (2%) than traditional schools (5</a:t>
            </a:r>
            <a:r>
              <a:rPr lang="en-US" sz="6000" b="1" dirty="0" smtClean="0">
                <a:latin typeface="Agency FB" panose="020B0503020202020204" pitchFamily="34" charset="0"/>
              </a:rPr>
              <a:t>%)</a:t>
            </a:r>
          </a:p>
          <a:p>
            <a:pPr marL="400050" lvl="1" indent="0" algn="ctr">
              <a:buNone/>
            </a:pPr>
            <a:r>
              <a:rPr lang="en-US" sz="4400" b="1" dirty="0"/>
              <a:t>Statistic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Personal Experience, Reason, Confirmed Fact, Statistic or Research by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3836"/>
            <a:ext cx="9144000" cy="5638800"/>
          </a:xfrm>
        </p:spPr>
        <p:txBody>
          <a:bodyPr>
            <a:normAutofit fontScale="92500"/>
          </a:bodyPr>
          <a:lstStyle/>
          <a:p>
            <a:pPr marL="0" lvl="1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What kind of evidence is this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</a:p>
          <a:p>
            <a:pPr marL="0" lvl="1" indent="0">
              <a:buNone/>
            </a:pPr>
            <a:r>
              <a:rPr lang="en-US" sz="4000" b="1" dirty="0" smtClean="0">
                <a:latin typeface="Agency FB" panose="020B0503020202020204" pitchFamily="34" charset="0"/>
              </a:rPr>
              <a:t>A study done by </a:t>
            </a:r>
            <a:r>
              <a:rPr lang="en-US" sz="4000" b="1" i="1" dirty="0" smtClean="0">
                <a:latin typeface="Agency FB" panose="020B0503020202020204" pitchFamily="34" charset="0"/>
              </a:rPr>
              <a:t>Education Week </a:t>
            </a:r>
            <a:r>
              <a:rPr lang="en-US" sz="4000" b="1" dirty="0" smtClean="0">
                <a:latin typeface="Agency FB" panose="020B0503020202020204" pitchFamily="34" charset="0"/>
              </a:rPr>
              <a:t>followed six </a:t>
            </a:r>
            <a:r>
              <a:rPr lang="en-US" sz="4000" b="1" dirty="0">
                <a:latin typeface="Agency FB" panose="020B0503020202020204" pitchFamily="34" charset="0"/>
              </a:rPr>
              <a:t>elementary schools, three on traditional calendars and three on year-round schedules, </a:t>
            </a:r>
            <a:r>
              <a:rPr lang="en-US" sz="4000" b="1" dirty="0" smtClean="0">
                <a:latin typeface="Agency FB" panose="020B0503020202020204" pitchFamily="34" charset="0"/>
              </a:rPr>
              <a:t>and found </a:t>
            </a:r>
            <a:r>
              <a:rPr lang="en-US" sz="4000" b="1" dirty="0">
                <a:latin typeface="Agency FB" panose="020B0503020202020204" pitchFamily="34" charset="0"/>
              </a:rPr>
              <a:t>positive effects of year-round education. The sample of students in the year-round schools posted overall test-scores that were higher than students at the schools with traditional </a:t>
            </a:r>
            <a:r>
              <a:rPr lang="en-US" sz="4000" b="1" dirty="0" smtClean="0">
                <a:latin typeface="Agency FB" panose="020B0503020202020204" pitchFamily="34" charset="0"/>
              </a:rPr>
              <a:t>calendars.           </a:t>
            </a:r>
            <a:r>
              <a:rPr lang="en-US" sz="4000" dirty="0"/>
              <a:t>	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endParaRPr lang="en-US" sz="4000" b="1" dirty="0" smtClean="0">
              <a:latin typeface="Agency FB" panose="020B0503020202020204" pitchFamily="34" charset="0"/>
            </a:endParaRPr>
          </a:p>
          <a:p>
            <a:pPr marL="0" lvl="1" indent="0" algn="ctr">
              <a:buNone/>
            </a:pPr>
            <a:r>
              <a:rPr lang="en-US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Confirmed </a:t>
            </a:r>
            <a:r>
              <a:rPr 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Fact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lvl="1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Personal Experience, Reason, Confirmed Fact, Statistic or Research by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kind of evidence is this?</a:t>
            </a:r>
            <a:endParaRPr lang="en-US" dirty="0" smtClean="0"/>
          </a:p>
          <a:p>
            <a:pPr marL="0" indent="0">
              <a:buNone/>
            </a:pPr>
            <a:r>
              <a:rPr lang="en-US" sz="5400" b="1" dirty="0" smtClean="0"/>
              <a:t>I forgot fewer of my math skills over the summer because my summer break was so short thanks to year-round school.</a:t>
            </a:r>
          </a:p>
          <a:p>
            <a:pPr marL="0" indent="0" algn="ctr">
              <a:buNone/>
            </a:pPr>
            <a:r>
              <a:rPr lang="en-US" sz="6600" b="1" dirty="0" smtClean="0">
                <a:latin typeface="Blackadder ITC" panose="04020505051007020D02" pitchFamily="82" charset="0"/>
              </a:rPr>
              <a:t>Personal </a:t>
            </a:r>
            <a:r>
              <a:rPr lang="en-US" sz="6600" b="1" dirty="0">
                <a:latin typeface="Blackadder ITC" panose="04020505051007020D02" pitchFamily="82" charset="0"/>
              </a:rPr>
              <a:t>Experience</a:t>
            </a:r>
            <a:r>
              <a:rPr lang="en-US" sz="6600" b="1" dirty="0" smtClean="0">
                <a:latin typeface="Blackadder ITC" panose="04020505051007020D02" pitchFamily="82" charset="0"/>
              </a:rPr>
              <a:t>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Personal Experience, Reason, Confirmed Fact, Statistic or Research by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What kind of evidence is this?</a:t>
            </a:r>
            <a:endParaRPr lang="en-US" sz="4400" dirty="0"/>
          </a:p>
          <a:p>
            <a:pPr marL="0" indent="0">
              <a:buNone/>
            </a:pPr>
            <a:r>
              <a:rPr lang="en-US" sz="4000" b="1" dirty="0"/>
              <a:t>Because students have multiple breaks throughout the year, they experience less academic burnout. They have frequent opportunities to refresh and restart their </a:t>
            </a:r>
            <a:r>
              <a:rPr lang="en-US" sz="4000" b="1" dirty="0" smtClean="0"/>
              <a:t>learning </a:t>
            </a:r>
            <a:r>
              <a:rPr lang="en-US" sz="4000" b="1" dirty="0"/>
              <a:t>experience.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Reason</a:t>
            </a:r>
          </a:p>
        </p:txBody>
      </p:sp>
    </p:spTree>
    <p:extLst>
      <p:ext uri="{BB962C8B-B14F-4D97-AF65-F5344CB8AC3E}">
        <p14:creationId xmlns:p14="http://schemas.microsoft.com/office/powerpoint/2010/main" val="33739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19" y="2923903"/>
            <a:ext cx="3377681" cy="39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do you respond in an argument?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Agency FB" panose="020B0503020202020204" pitchFamily="34" charset="0"/>
              </a:rPr>
              <a:t>You respond </a:t>
            </a:r>
            <a:r>
              <a:rPr lang="en-US" sz="5400" b="1" dirty="0">
                <a:latin typeface="Agency FB" panose="020B0503020202020204" pitchFamily="34" charset="0"/>
              </a:rPr>
              <a:t>with a</a:t>
            </a:r>
            <a:r>
              <a:rPr lang="en-US" sz="5400" b="1" dirty="0">
                <a:solidFill>
                  <a:srgbClr val="FF0000"/>
                </a:solidFill>
                <a:latin typeface="Agency FB" panose="020B0503020202020204" pitchFamily="34" charset="0"/>
              </a:rPr>
              <a:t> rebuttal </a:t>
            </a:r>
            <a:r>
              <a:rPr lang="en-US" sz="5400" b="1" dirty="0">
                <a:latin typeface="Agency FB" panose="020B0503020202020204" pitchFamily="34" charset="0"/>
              </a:rPr>
              <a:t>or </a:t>
            </a:r>
            <a:r>
              <a:rPr lang="en-US" sz="5400" b="1" dirty="0">
                <a:solidFill>
                  <a:srgbClr val="FF0000"/>
                </a:solidFill>
                <a:latin typeface="Agency FB" panose="020B0503020202020204" pitchFamily="34" charset="0"/>
              </a:rPr>
              <a:t>counter argument </a:t>
            </a:r>
            <a:r>
              <a:rPr lang="en-US" sz="5400" b="1" dirty="0" smtClean="0">
                <a:latin typeface="Agency FB" panose="020B0503020202020204" pitchFamily="34" charset="0"/>
              </a:rPr>
              <a:t>when you disagree with someone.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4343400"/>
            <a:ext cx="557130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Rebuttal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3200400"/>
          </a:xfrm>
        </p:spPr>
        <p:txBody>
          <a:bodyPr>
            <a:noAutofit/>
          </a:bodyPr>
          <a:lstStyle/>
          <a:p>
            <a:r>
              <a:rPr lang="en-US" sz="4400" b="1" dirty="0"/>
              <a:t>the word can </a:t>
            </a:r>
            <a:r>
              <a:rPr lang="en-US" sz="4400" b="1" dirty="0" smtClean="0"/>
              <a:t>apply </a:t>
            </a:r>
            <a:r>
              <a:rPr lang="en-US" sz="4400" b="1" dirty="0"/>
              <a:t>to any situation in which an argument is put forth and someone disagrees, and </a:t>
            </a:r>
            <a:r>
              <a:rPr lang="en-US" sz="4400" b="1" u="sng" dirty="0">
                <a:solidFill>
                  <a:srgbClr val="FF0000"/>
                </a:solidFill>
              </a:rPr>
              <a:t>explains </a:t>
            </a:r>
            <a:r>
              <a:rPr lang="en-US" sz="4400" b="1" u="sng" dirty="0" smtClean="0">
                <a:solidFill>
                  <a:srgbClr val="FF0000"/>
                </a:solidFill>
              </a:rPr>
              <a:t>why</a:t>
            </a:r>
            <a:r>
              <a:rPr lang="en-US" sz="4400" b="1" dirty="0" smtClean="0"/>
              <a:t>.</a:t>
            </a:r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08" y="2431575"/>
            <a:ext cx="5562601" cy="44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743200" cy="38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b="1" dirty="0"/>
              <a:t>Rebuttal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296400" cy="5562600"/>
          </a:xfrm>
        </p:spPr>
        <p:txBody>
          <a:bodyPr>
            <a:noAutofit/>
          </a:bodyPr>
          <a:lstStyle/>
          <a:p>
            <a:r>
              <a:rPr lang="en-US" sz="4400" dirty="0"/>
              <a:t>When two people </a:t>
            </a:r>
            <a:r>
              <a:rPr lang="en-US" sz="4400" dirty="0" smtClean="0"/>
              <a:t>debate, </a:t>
            </a:r>
            <a:r>
              <a:rPr lang="en-US" sz="4400" dirty="0"/>
              <a:t>one of them makes an argument, and the other follows with a </a:t>
            </a:r>
            <a:r>
              <a:rPr lang="en-US" sz="4400" b="1" i="1" u="sng" dirty="0">
                <a:solidFill>
                  <a:srgbClr val="FF0000"/>
                </a:solidFill>
              </a:rPr>
              <a:t>rebuttal</a:t>
            </a:r>
            <a:r>
              <a:rPr lang="en-US" sz="4400" i="1" dirty="0"/>
              <a:t>,</a:t>
            </a:r>
            <a:r>
              <a:rPr lang="en-US" sz="4400" dirty="0"/>
              <a:t> which, plainly put, is the "no, you're wrong and this is why" argument.</a:t>
            </a:r>
            <a:endParaRPr lang="en-US" sz="4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Counter Argument: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latin typeface="Agency FB" panose="020B0503020202020204" pitchFamily="34" charset="0"/>
              </a:rPr>
              <a:t>a </a:t>
            </a:r>
            <a:r>
              <a:rPr lang="en-US" sz="4400" b="1" dirty="0">
                <a:latin typeface="Agency FB" panose="020B0503020202020204" pitchFamily="34" charset="0"/>
              </a:rPr>
              <a:t>contrasting, opposing, </a:t>
            </a:r>
            <a:r>
              <a:rPr lang="en-US" sz="4400" b="1" dirty="0" smtClean="0">
                <a:latin typeface="Agency FB" panose="020B0503020202020204" pitchFamily="34" charset="0"/>
              </a:rPr>
              <a:t>or refuting argument.</a:t>
            </a:r>
          </a:p>
          <a:p>
            <a:r>
              <a:rPr lang="en-US" sz="4400" dirty="0"/>
              <a:t>A </a:t>
            </a:r>
            <a:r>
              <a:rPr lang="en-US" sz="4400" b="1" dirty="0"/>
              <a:t>counter-argument</a:t>
            </a:r>
            <a:r>
              <a:rPr lang="en-US" sz="4400" dirty="0"/>
              <a:t> is an argument opposed to your </a:t>
            </a:r>
            <a:r>
              <a:rPr lang="en-US" sz="4400" dirty="0" smtClean="0"/>
              <a:t>claim. </a:t>
            </a:r>
            <a:r>
              <a:rPr lang="en-US" sz="4400" dirty="0"/>
              <a:t>It expresses the view of a person who disagrees with your </a:t>
            </a:r>
            <a:r>
              <a:rPr lang="en-US" sz="4400" dirty="0" smtClean="0"/>
              <a:t>stance or position on a debatable topic.</a:t>
            </a:r>
            <a:endParaRPr lang="en-US" sz="4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24" y="3886200"/>
            <a:ext cx="49339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Write Washington’s </a:t>
            </a:r>
            <a:r>
              <a:rPr lang="en-US" dirty="0" smtClean="0"/>
              <a:t>Claim</a:t>
            </a:r>
            <a:r>
              <a:rPr lang="en-US" b="1" dirty="0">
                <a:latin typeface="Agency FB" panose="020B0503020202020204" pitchFamily="34" charset="0"/>
              </a:rPr>
              <a:t/>
            </a:r>
            <a:br>
              <a:rPr lang="en-US" b="1" dirty="0">
                <a:latin typeface="Agency FB" panose="020B0503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249"/>
            <a:ext cx="9181011" cy="544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69463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</a:rPr>
              <a:t>Now write rebuttals to that claim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62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46872"/>
            <a:ext cx="90297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096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Write Washington’s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011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gency FB" panose="020B0503020202020204" pitchFamily="34" charset="0"/>
              </a:rPr>
              <a:t>Now write </a:t>
            </a:r>
            <a:r>
              <a:rPr lang="en-US" sz="4000" b="1" dirty="0" smtClean="0">
                <a:latin typeface="Agency FB" panose="020B0503020202020204" pitchFamily="34" charset="0"/>
              </a:rPr>
              <a:t>rebuttals to </a:t>
            </a:r>
            <a:r>
              <a:rPr lang="en-US" sz="4000" b="1" dirty="0">
                <a:latin typeface="Agency FB" panose="020B0503020202020204" pitchFamily="34" charset="0"/>
              </a:rPr>
              <a:t>that claim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83058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Chargers</a:t>
            </a:r>
          </a:p>
          <a:p>
            <a:r>
              <a:rPr lang="en-US" b="1" dirty="0"/>
              <a:t>a</a:t>
            </a:r>
            <a:r>
              <a:rPr lang="en-US" b="1" dirty="0" smtClean="0"/>
              <a:t>re the best!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784866"/>
            <a:ext cx="1693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No, they </a:t>
            </a:r>
          </a:p>
          <a:p>
            <a:r>
              <a:rPr lang="en-US" b="1" dirty="0"/>
              <a:t>d</a:t>
            </a:r>
            <a:r>
              <a:rPr lang="en-US" b="1" dirty="0" smtClean="0"/>
              <a:t>idn‘t make the</a:t>
            </a:r>
          </a:p>
          <a:p>
            <a:r>
              <a:rPr lang="en-US" b="1" dirty="0" smtClean="0"/>
              <a:t> playoffs.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92106" y="5867399"/>
            <a:ext cx="1757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way, they</a:t>
            </a:r>
          </a:p>
          <a:p>
            <a:r>
              <a:rPr lang="en-US" b="1" dirty="0" smtClean="0"/>
              <a:t> have never won</a:t>
            </a:r>
          </a:p>
          <a:p>
            <a:r>
              <a:rPr lang="en-US" b="1" dirty="0" smtClean="0"/>
              <a:t>   a Super Bowl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715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Maybe if they still had Drew </a:t>
            </a:r>
            <a:r>
              <a:rPr lang="en-US" b="1" dirty="0" err="1" smtClean="0"/>
              <a:t>Brees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6903" y="380055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the best if they leave San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Diego.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41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WHAT IS YOUR DEFINITION OF AN 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ARGUMENT</a:t>
            </a:r>
            <a:r>
              <a:rPr lang="en-US" sz="4800" b="1" dirty="0" smtClean="0">
                <a:latin typeface="Agency FB" panose="020B0503020202020204" pitchFamily="34" charset="0"/>
              </a:rPr>
              <a:t>?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your notebook write your answer.</a:t>
            </a:r>
          </a:p>
          <a:p>
            <a:r>
              <a:rPr lang="en-US" b="1" dirty="0"/>
              <a:t>S</a:t>
            </a:r>
            <a:r>
              <a:rPr lang="en-US" b="1" dirty="0" smtClean="0"/>
              <a:t>hare and try to improve your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47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claim and a rebuttal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62088"/>
            <a:ext cx="4786313" cy="541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724400" y="2971800"/>
            <a:ext cx="3124200" cy="1295400"/>
          </a:xfrm>
          <a:prstGeom prst="wedgeEllipseCallout">
            <a:avLst>
              <a:gd name="adj1" fmla="val -45920"/>
              <a:gd name="adj2" fmla="val 816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47"/>
            <a:ext cx="4648199" cy="69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-152400"/>
            <a:ext cx="8229600" cy="1143000"/>
          </a:xfrm>
        </p:spPr>
        <p:txBody>
          <a:bodyPr/>
          <a:lstStyle/>
          <a:p>
            <a:r>
              <a:rPr lang="en-US" dirty="0" smtClean="0"/>
              <a:t>Write a claim and a rebuttal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dirty="0" smtClean="0"/>
              <a:t>2 claims </a:t>
            </a:r>
            <a:r>
              <a:rPr lang="en-US" dirty="0"/>
              <a:t>and </a:t>
            </a:r>
            <a:r>
              <a:rPr lang="en-US" dirty="0" smtClean="0"/>
              <a:t>2 rebuttals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3501"/>
            <a:ext cx="8839200" cy="52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8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an </a:t>
            </a:r>
            <a:r>
              <a:rPr lang="en-US" b="1" dirty="0" smtClean="0">
                <a:solidFill>
                  <a:srgbClr val="00B050"/>
                </a:solidFill>
              </a:rPr>
              <a:t>Argument</a:t>
            </a:r>
            <a:r>
              <a:rPr lang="en-US" b="1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gency FB" panose="020B0503020202020204" pitchFamily="34" charset="0"/>
              </a:rPr>
              <a:t>An </a:t>
            </a:r>
            <a:r>
              <a:rPr lang="en-US" sz="44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argument</a:t>
            </a:r>
            <a:r>
              <a:rPr lang="en-US" sz="4400" b="1" dirty="0" smtClean="0">
                <a:latin typeface="Agency FB" panose="020B0503020202020204" pitchFamily="34" charset="0"/>
              </a:rPr>
              <a:t> is an </a:t>
            </a:r>
            <a:r>
              <a:rPr lang="en-US" sz="44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opinion</a:t>
            </a:r>
            <a:r>
              <a:rPr lang="en-US" sz="4400" b="1" dirty="0" smtClean="0">
                <a:latin typeface="Agency FB" panose="020B0503020202020204" pitchFamily="34" charset="0"/>
              </a:rPr>
              <a:t> supported by </a:t>
            </a:r>
            <a:r>
              <a:rPr lang="en-US" sz="4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facts</a:t>
            </a:r>
            <a:r>
              <a:rPr lang="en-US" sz="4400" b="1" dirty="0" smtClean="0"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6" y="1676400"/>
            <a:ext cx="84657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1. WHAT IS YOUR DEFINITION OF </a:t>
            </a:r>
            <a:r>
              <a:rPr lang="en-US" sz="4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FACT</a:t>
            </a:r>
            <a:r>
              <a:rPr lang="en-US" sz="4800" b="1" dirty="0" smtClean="0">
                <a:latin typeface="Agency FB" panose="020B0503020202020204" pitchFamily="34" charset="0"/>
              </a:rPr>
              <a:t>?</a:t>
            </a:r>
            <a:br>
              <a:rPr lang="en-US" sz="4800" b="1" dirty="0" smtClean="0">
                <a:latin typeface="Agency FB" panose="020B0503020202020204" pitchFamily="34" charset="0"/>
              </a:rPr>
            </a:br>
            <a:r>
              <a:rPr lang="en-US" sz="4800" b="1" dirty="0" smtClean="0">
                <a:latin typeface="Agency FB" panose="020B0503020202020204" pitchFamily="34" charset="0"/>
              </a:rPr>
              <a:t>2. WHAT IS YOUR DEFINITION OF </a:t>
            </a:r>
            <a:r>
              <a:rPr lang="en-US" sz="4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OPINION</a:t>
            </a:r>
            <a:r>
              <a:rPr lang="en-US" sz="4800" b="1" dirty="0" smtClean="0">
                <a:latin typeface="Agency FB" panose="020B0503020202020204" pitchFamily="34" charset="0"/>
              </a:rPr>
              <a:t>?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your notebook write your </a:t>
            </a:r>
            <a:r>
              <a:rPr lang="en-US" b="1" dirty="0" smtClean="0"/>
              <a:t>answers.</a:t>
            </a:r>
            <a:endParaRPr lang="en-US" b="1" dirty="0"/>
          </a:p>
          <a:p>
            <a:r>
              <a:rPr lang="en-US" b="1" dirty="0"/>
              <a:t>S</a:t>
            </a:r>
            <a:r>
              <a:rPr lang="en-US" b="1" dirty="0" smtClean="0"/>
              <a:t>hare </a:t>
            </a:r>
            <a:r>
              <a:rPr lang="en-US" b="1" dirty="0"/>
              <a:t>and try to improve your </a:t>
            </a:r>
            <a:r>
              <a:rPr lang="en-US" b="1" dirty="0" smtClean="0"/>
              <a:t>answers.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52400"/>
            <a:ext cx="5638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Fact</a:t>
            </a:r>
            <a:r>
              <a:rPr lang="en-US" sz="6000" b="1" dirty="0" smtClean="0"/>
              <a:t> vs. </a:t>
            </a:r>
            <a:r>
              <a:rPr lang="en-US" sz="6000" b="1" dirty="0" smtClean="0">
                <a:solidFill>
                  <a:srgbClr val="0070C0"/>
                </a:solidFill>
              </a:rPr>
              <a:t>Opinion</a:t>
            </a:r>
            <a:r>
              <a:rPr lang="en-US" sz="6000" b="1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87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Facts</a:t>
            </a:r>
            <a:r>
              <a:rPr lang="en-US" sz="5400" b="1" dirty="0" smtClean="0">
                <a:latin typeface="Agency FB" panose="020B0503020202020204" pitchFamily="34" charset="0"/>
              </a:rPr>
              <a:t> </a:t>
            </a:r>
            <a:r>
              <a:rPr lang="en-US" sz="5400" b="1" dirty="0">
                <a:latin typeface="Agency FB" panose="020B0503020202020204" pitchFamily="34" charset="0"/>
              </a:rPr>
              <a:t>can be </a:t>
            </a:r>
            <a:r>
              <a:rPr lang="en-US" sz="5400" b="1" dirty="0" smtClean="0">
                <a:latin typeface="Agency FB" panose="020B0503020202020204" pitchFamily="34" charset="0"/>
              </a:rPr>
              <a:t>proven or supported.</a:t>
            </a:r>
          </a:p>
          <a:p>
            <a:r>
              <a:rPr lang="en-US" sz="5400" b="1" dirty="0">
                <a:solidFill>
                  <a:srgbClr val="0070C0"/>
                </a:solidFill>
                <a:latin typeface="Agency FB" panose="020B0503020202020204" pitchFamily="34" charset="0"/>
              </a:rPr>
              <a:t>O</a:t>
            </a:r>
            <a:r>
              <a:rPr lang="en-US" sz="54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pinions</a:t>
            </a:r>
            <a:r>
              <a:rPr lang="en-US" sz="5400" b="1" dirty="0" smtClean="0">
                <a:latin typeface="Agency FB" panose="020B0503020202020204" pitchFamily="34" charset="0"/>
              </a:rPr>
              <a:t> </a:t>
            </a:r>
            <a:r>
              <a:rPr lang="en-US" sz="5400" b="1" dirty="0">
                <a:latin typeface="Agency FB" panose="020B0503020202020204" pitchFamily="34" charset="0"/>
              </a:rPr>
              <a:t>are personal </a:t>
            </a:r>
            <a:r>
              <a:rPr lang="en-US" sz="5400" b="1" dirty="0" smtClean="0">
                <a:latin typeface="Agency FB" panose="020B0503020202020204" pitchFamily="34" charset="0"/>
              </a:rPr>
              <a:t>feelings.</a:t>
            </a:r>
          </a:p>
          <a:p>
            <a:r>
              <a:rPr lang="en-US" sz="5400" b="1" dirty="0" smtClean="0">
                <a:latin typeface="Agency FB" panose="020B0503020202020204" pitchFamily="34" charset="0"/>
              </a:rPr>
              <a:t>Argument </a:t>
            </a:r>
            <a:r>
              <a:rPr lang="en-US" sz="5400" b="1" dirty="0">
                <a:latin typeface="Agency FB" panose="020B0503020202020204" pitchFamily="34" charset="0"/>
              </a:rPr>
              <a:t>writers use both </a:t>
            </a:r>
            <a:r>
              <a:rPr lang="en-US" sz="5400" b="1" dirty="0">
                <a:solidFill>
                  <a:srgbClr val="FF0000"/>
                </a:solidFill>
                <a:latin typeface="Agency FB" panose="020B0503020202020204" pitchFamily="34" charset="0"/>
              </a:rPr>
              <a:t>fact</a:t>
            </a:r>
            <a:r>
              <a:rPr lang="en-US" sz="5400" b="1" dirty="0">
                <a:latin typeface="Agency FB" panose="020B0503020202020204" pitchFamily="34" charset="0"/>
              </a:rPr>
              <a:t> and </a:t>
            </a:r>
            <a:r>
              <a:rPr lang="en-US" sz="54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opinion</a:t>
            </a:r>
            <a:r>
              <a:rPr lang="en-US" sz="5400" b="1" dirty="0" smtClean="0">
                <a:latin typeface="Agency FB" panose="020B0503020202020204" pitchFamily="34" charset="0"/>
              </a:rPr>
              <a:t>.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40280"/>
            <a:ext cx="3733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1541417"/>
            <a:ext cx="399288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3" y="-32657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OPINIONS</a:t>
            </a:r>
            <a:r>
              <a:rPr lang="en-US" b="1" dirty="0" smtClean="0"/>
              <a:t> as </a:t>
            </a:r>
            <a:r>
              <a:rPr lang="en-US" b="1" u="sng" dirty="0" smtClean="0"/>
              <a:t>CLAIMS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FACTS</a:t>
            </a:r>
            <a:r>
              <a:rPr lang="en-US" b="1" dirty="0" smtClean="0"/>
              <a:t> 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486400"/>
          </a:xfrm>
        </p:spPr>
        <p:txBody>
          <a:bodyPr/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Writers refer to </a:t>
            </a:r>
            <a:r>
              <a:rPr lang="en-US" sz="4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opinions</a:t>
            </a:r>
            <a:r>
              <a:rPr lang="en-US" sz="4800" b="1" dirty="0" smtClean="0">
                <a:latin typeface="Agency FB" panose="020B0503020202020204" pitchFamily="34" charset="0"/>
              </a:rPr>
              <a:t> as </a:t>
            </a:r>
            <a:r>
              <a:rPr lang="en-US" sz="4800" b="1" u="sng" dirty="0" smtClean="0">
                <a:latin typeface="Agency FB" panose="020B0503020202020204" pitchFamily="34" charset="0"/>
              </a:rPr>
              <a:t>claims</a:t>
            </a:r>
            <a:r>
              <a:rPr lang="en-US" sz="4800" b="1" dirty="0" smtClean="0">
                <a:latin typeface="Agency FB" panose="020B0503020202020204" pitchFamily="34" charset="0"/>
              </a:rPr>
              <a:t> and </a:t>
            </a:r>
            <a:r>
              <a:rPr lang="en-US" sz="4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facts</a:t>
            </a:r>
            <a:r>
              <a:rPr lang="en-US" sz="4800" b="1" dirty="0" smtClean="0">
                <a:latin typeface="Agency FB" panose="020B0503020202020204" pitchFamily="34" charset="0"/>
              </a:rPr>
              <a:t> as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evidence</a:t>
            </a:r>
            <a:r>
              <a:rPr lang="en-US" sz="4800" b="1" dirty="0" smtClean="0">
                <a:latin typeface="Agency FB" panose="020B0503020202020204" pitchFamily="34" charset="0"/>
              </a:rPr>
              <a:t>. </a:t>
            </a:r>
          </a:p>
          <a:p>
            <a:r>
              <a:rPr lang="en-US" sz="3600" b="1" dirty="0" smtClean="0">
                <a:latin typeface="Agency FB" panose="020B0503020202020204" pitchFamily="34" charset="0"/>
              </a:rPr>
              <a:t>The </a:t>
            </a:r>
            <a:r>
              <a:rPr lang="en-US" sz="3600" b="1" u="sng" dirty="0" smtClean="0">
                <a:latin typeface="Agency FB" panose="020B0503020202020204" pitchFamily="34" charset="0"/>
              </a:rPr>
              <a:t>claim</a:t>
            </a:r>
            <a:r>
              <a:rPr lang="en-US" sz="3600" b="1" dirty="0" smtClean="0">
                <a:latin typeface="Agency FB" panose="020B0503020202020204" pitchFamily="34" charset="0"/>
              </a:rPr>
              <a:t> clearly states a stance on a topic or issue. </a:t>
            </a:r>
          </a:p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Evidence</a:t>
            </a:r>
            <a:r>
              <a:rPr lang="en-US" sz="4000" b="1" dirty="0" smtClean="0">
                <a:latin typeface="Agency FB" panose="020B0503020202020204" pitchFamily="34" charset="0"/>
              </a:rPr>
              <a:t> to prove a claim include reasons, statistics, confirmed facts, and expert research.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0" y="4953000"/>
            <a:ext cx="1981200" cy="1371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CLAIM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1981200" y="5257800"/>
            <a:ext cx="7620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2743200" y="4991100"/>
            <a:ext cx="2438400" cy="12954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US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qual 8"/>
          <p:cNvSpPr/>
          <p:nvPr/>
        </p:nvSpPr>
        <p:spPr>
          <a:xfrm>
            <a:off x="5408023" y="5257800"/>
            <a:ext cx="8382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6223" y="4953000"/>
            <a:ext cx="2821577" cy="15621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ARGUMENT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The 5  types of EVIDENCE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u="sng" dirty="0" smtClean="0"/>
              <a:t>Confirmed Facts</a:t>
            </a:r>
            <a:r>
              <a:rPr lang="en-US" b="1" dirty="0" smtClean="0"/>
              <a:t> - </a:t>
            </a:r>
            <a:r>
              <a:rPr lang="en-US" dirty="0"/>
              <a:t>facts that have been found in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reliable/credible </a:t>
            </a:r>
            <a:r>
              <a:rPr lang="en-US" dirty="0"/>
              <a:t>sources. 	</a:t>
            </a:r>
            <a:endParaRPr lang="en-US" b="1" u="sng" dirty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u="sng" dirty="0" smtClean="0"/>
              <a:t>Statistics</a:t>
            </a:r>
            <a:r>
              <a:rPr lang="en-US" b="1" dirty="0" smtClean="0"/>
              <a:t> - </a:t>
            </a:r>
            <a:r>
              <a:rPr lang="en-US" dirty="0" smtClean="0"/>
              <a:t>numbers </a:t>
            </a:r>
            <a:r>
              <a:rPr lang="en-US" dirty="0"/>
              <a:t>and percentages that are relevant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to </a:t>
            </a:r>
            <a:r>
              <a:rPr lang="en-US" dirty="0"/>
              <a:t>the topic and come from reliable/credible </a:t>
            </a:r>
            <a:r>
              <a:rPr lang="en-US" dirty="0" smtClean="0"/>
              <a:t>sources</a:t>
            </a:r>
            <a:r>
              <a:rPr lang="en-US" dirty="0"/>
              <a:t>.</a:t>
            </a:r>
            <a:endParaRPr lang="en-US" b="1" u="sng" dirty="0"/>
          </a:p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u="sng" dirty="0" smtClean="0"/>
              <a:t>Expert Research</a:t>
            </a:r>
            <a:r>
              <a:rPr lang="en-US" b="1" dirty="0" smtClean="0"/>
              <a:t> - </a:t>
            </a:r>
            <a:r>
              <a:rPr lang="en-US" dirty="0"/>
              <a:t>research that is done by professors,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researchers</a:t>
            </a:r>
            <a:r>
              <a:rPr lang="en-US" dirty="0"/>
              <a:t>, or doctors who have a deep knowledge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topic; always found in credible/reliable sources.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u="sng" dirty="0" smtClean="0"/>
              <a:t>Personal Experience</a:t>
            </a:r>
            <a:r>
              <a:rPr lang="en-US" b="1" dirty="0" smtClean="0"/>
              <a:t> - </a:t>
            </a:r>
            <a:r>
              <a:rPr lang="en-US" dirty="0"/>
              <a:t>any actual experience with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the </a:t>
            </a:r>
            <a:r>
              <a:rPr lang="en-US" sz="2800" dirty="0"/>
              <a:t>topic that you, your family and friends have had. </a:t>
            </a:r>
            <a:r>
              <a:rPr lang="en-US" dirty="0"/>
              <a:t>	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5. </a:t>
            </a:r>
            <a:r>
              <a:rPr lang="en-US" b="1" u="sng" dirty="0" smtClean="0"/>
              <a:t>Reasons</a:t>
            </a:r>
            <a:r>
              <a:rPr lang="en-US" b="1" dirty="0" smtClean="0"/>
              <a:t> - </a:t>
            </a:r>
            <a:r>
              <a:rPr lang="en-US" dirty="0"/>
              <a:t>logical reasons that support the opinions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made </a:t>
            </a:r>
            <a:r>
              <a:rPr lang="en-US" dirty="0"/>
              <a:t>in the claim.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Name the EVIDENCE Game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r>
              <a:rPr lang="en-US" sz="4800" dirty="0" smtClean="0"/>
              <a:t>The </a:t>
            </a:r>
            <a:r>
              <a:rPr lang="en-US" sz="4800" b="1" dirty="0"/>
              <a:t>DEBATABLE </a:t>
            </a:r>
            <a:r>
              <a:rPr lang="en-US" sz="4800" b="1" dirty="0" smtClean="0"/>
              <a:t>CLAIM you will be naming the evidence of is: </a:t>
            </a:r>
          </a:p>
          <a:p>
            <a:pPr marL="0" indent="0" algn="ctr">
              <a:buNone/>
            </a:pPr>
            <a:r>
              <a:rPr lang="en-US" sz="4800" b="1" i="1" dirty="0"/>
              <a:t> </a:t>
            </a:r>
            <a:r>
              <a:rPr lang="en-US" sz="6600" b="1" i="1" dirty="0" smtClean="0"/>
              <a:t>Year-round school improves students’ academic achievement.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gency FB" panose="020B0503020202020204" pitchFamily="34" charset="0"/>
              </a:rPr>
              <a:t>Personal Experience, Reason, Confirmed Fact, Statistic or Research by Expert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23218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What kind of evidence is this?</a:t>
            </a:r>
            <a:endParaRPr lang="en-US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/>
              <a:t>A </a:t>
            </a:r>
            <a:r>
              <a:rPr lang="en-US" sz="4800" dirty="0"/>
              <a:t>review of 39 studies confirmed summertime learning loss: test scores drop over summer vacation (</a:t>
            </a:r>
            <a:r>
              <a:rPr lang="en-US" sz="4800" dirty="0" smtClean="0"/>
              <a:t>Cooper, 2006)</a:t>
            </a:r>
          </a:p>
          <a:p>
            <a:pPr marL="0" indent="0" algn="ctr">
              <a:buNone/>
            </a:pPr>
            <a:r>
              <a:rPr lang="en-US" b="1" dirty="0">
                <a:latin typeface="Agency FB" panose="020B0503020202020204" pitchFamily="34" charset="0"/>
              </a:rPr>
              <a:t>Research by Expert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10466</TotalTime>
  <Words>641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Agency FB</vt:lpstr>
      <vt:lpstr>Andalus</vt:lpstr>
      <vt:lpstr>Arial</vt:lpstr>
      <vt:lpstr>Blackadder ITC</vt:lpstr>
      <vt:lpstr>Calibri</vt:lpstr>
      <vt:lpstr>Office Theme</vt:lpstr>
      <vt:lpstr>The Argument Unit</vt:lpstr>
      <vt:lpstr>WHAT IS YOUR DEFINITION OF AN ARGUMENT?</vt:lpstr>
      <vt:lpstr>What Is an Argument? </vt:lpstr>
      <vt:lpstr>1. WHAT IS YOUR DEFINITION OF FACT? 2. WHAT IS YOUR DEFINITION OF OPINION?</vt:lpstr>
      <vt:lpstr>Fact vs. Opinion </vt:lpstr>
      <vt:lpstr>OPINIONS as CLAIMS  FACTS as EVIDENCE</vt:lpstr>
      <vt:lpstr>The 5  types of EVIDENCE </vt:lpstr>
      <vt:lpstr>Name the EVIDENCE Game</vt:lpstr>
      <vt:lpstr>Personal Experience, Reason, Confirmed Fact, Statistic or Research by Expert</vt:lpstr>
      <vt:lpstr>Personal Experience, Reason, Confirmed Fact, Statistic or Research by Expert</vt:lpstr>
      <vt:lpstr>Personal Experience, Reason, Confirmed Fact, Statistic or Research by Expert</vt:lpstr>
      <vt:lpstr>Personal Experience, Reason, Confirmed Fact, Statistic or Research by Expert</vt:lpstr>
      <vt:lpstr>Personal Experience, Reason, Confirmed Fact, Statistic or Research by Expert</vt:lpstr>
      <vt:lpstr>How do you respond in an argument?</vt:lpstr>
      <vt:lpstr>Rebuttal</vt:lpstr>
      <vt:lpstr>Rebuttal (continued)</vt:lpstr>
      <vt:lpstr>Counter Argument:</vt:lpstr>
      <vt:lpstr>Write Washington’s Claim </vt:lpstr>
      <vt:lpstr>Write Washington’s Claim</vt:lpstr>
      <vt:lpstr>Write a claim and a rebuttal</vt:lpstr>
      <vt:lpstr>Write a claim and a rebuttal</vt:lpstr>
      <vt:lpstr>Write 2 claims and 2 rebuttals</vt:lpstr>
    </vt:vector>
  </TitlesOfParts>
  <Company>San Diego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Argument Unit</dc:title>
  <dc:creator>Markowitz James</dc:creator>
  <cp:lastModifiedBy>Markowitz James</cp:lastModifiedBy>
  <cp:revision>85</cp:revision>
  <dcterms:created xsi:type="dcterms:W3CDTF">2014-12-27T18:44:50Z</dcterms:created>
  <dcterms:modified xsi:type="dcterms:W3CDTF">2016-01-05T17:16:16Z</dcterms:modified>
</cp:coreProperties>
</file>