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87" r:id="rId2"/>
    <p:sldId id="256" r:id="rId3"/>
    <p:sldId id="257" r:id="rId4"/>
    <p:sldId id="285" r:id="rId5"/>
    <p:sldId id="258" r:id="rId6"/>
    <p:sldId id="259" r:id="rId7"/>
    <p:sldId id="261" r:id="rId8"/>
    <p:sldId id="260" r:id="rId9"/>
    <p:sldId id="262" r:id="rId10"/>
    <p:sldId id="264" r:id="rId11"/>
    <p:sldId id="265" r:id="rId12"/>
    <p:sldId id="267" r:id="rId13"/>
    <p:sldId id="269" r:id="rId14"/>
    <p:sldId id="274" r:id="rId15"/>
    <p:sldId id="278" r:id="rId16"/>
    <p:sldId id="279" r:id="rId17"/>
    <p:sldId id="277" r:id="rId18"/>
    <p:sldId id="280" r:id="rId19"/>
    <p:sldId id="281" r:id="rId20"/>
    <p:sldId id="286" r:id="rId21"/>
    <p:sldId id="288" r:id="rId22"/>
    <p:sldId id="27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9709F-F497-400F-BF53-32763415965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C906D-67F4-46C5-81E8-1AF74DD8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906D-67F4-46C5-81E8-1AF74DD8FE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8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B9E83D-CE32-4109-B141-97C2916F033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771B63-B008-4ECA-9718-1C9E3A8351A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7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 FOR NEXT FEW WEEKS: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4722"/>
            <a:ext cx="9067800" cy="3078678"/>
          </a:xfrm>
        </p:spPr>
        <p:txBody>
          <a:bodyPr/>
          <a:lstStyle/>
          <a:p>
            <a:r>
              <a:rPr lang="en-US" dirty="0" smtClean="0"/>
              <a:t>List of significant people from history</a:t>
            </a:r>
          </a:p>
          <a:p>
            <a:r>
              <a:rPr lang="en-US" dirty="0" smtClean="0"/>
              <a:t>You will pick 3-5 you would like to research</a:t>
            </a:r>
          </a:p>
          <a:p>
            <a:r>
              <a:rPr lang="en-US" dirty="0" smtClean="0"/>
              <a:t>Make an infomercial/presentation about the person</a:t>
            </a:r>
          </a:p>
          <a:p>
            <a:r>
              <a:rPr lang="en-US" dirty="0" smtClean="0"/>
              <a:t>Participate in a Socratic Seminar supporting the person</a:t>
            </a:r>
          </a:p>
          <a:p>
            <a:r>
              <a:rPr lang="en-US" dirty="0" smtClean="0"/>
              <a:t>Write an essay about why your person is the most significant</a:t>
            </a:r>
          </a:p>
          <a:p>
            <a:r>
              <a:rPr lang="en-US" dirty="0" smtClean="0"/>
              <a:t>Study about ethos, pathos, logos (will be starting this today)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and Logos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</a:p>
          <a:p>
            <a:pPr marL="0" indent="0" algn="ctr">
              <a:buNone/>
            </a:pPr>
            <a:endParaRPr lang="en-US" sz="66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19400"/>
            <a:ext cx="2391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Ethos, Pathos, and Logos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How to play!</a:t>
            </a:r>
          </a:p>
          <a:p>
            <a:pPr marL="914400" indent="-914400">
              <a:buAutoNum type="arabicPeriod"/>
            </a:pPr>
            <a:r>
              <a:rPr lang="en-US" sz="3200" b="1" dirty="0" smtClean="0">
                <a:latin typeface="Agency FB" panose="020B0503020202020204" pitchFamily="34" charset="0"/>
              </a:rPr>
              <a:t>Analyze the image</a:t>
            </a:r>
          </a:p>
          <a:p>
            <a:pPr marL="914400" indent="-914400">
              <a:buAutoNum type="arabicPeriod"/>
            </a:pPr>
            <a:r>
              <a:rPr lang="en-US" sz="3200" b="1" dirty="0">
                <a:latin typeface="Agency FB" panose="020B0503020202020204" pitchFamily="34" charset="0"/>
              </a:rPr>
              <a:t>A</a:t>
            </a:r>
            <a:r>
              <a:rPr lang="en-US" sz="3200" b="1" dirty="0" smtClean="0">
                <a:latin typeface="Agency FB" panose="020B0503020202020204" pitchFamily="34" charset="0"/>
              </a:rPr>
              <a:t>nswer for the image(s), not the super-fine print</a:t>
            </a:r>
          </a:p>
          <a:p>
            <a:pPr marL="914400" indent="-914400">
              <a:buAutoNum type="arabicPeriod"/>
            </a:pPr>
            <a:r>
              <a:rPr lang="en-US" sz="3200" b="1" dirty="0" smtClean="0">
                <a:latin typeface="Agency FB" panose="020B0503020202020204" pitchFamily="34" charset="0"/>
              </a:rPr>
              <a:t>Write down your answer (the ad MAY use </a:t>
            </a:r>
            <a:r>
              <a:rPr lang="en-US" sz="3200" b="1" u="sng" dirty="0" smtClean="0">
                <a:latin typeface="Agency FB" panose="020B0503020202020204" pitchFamily="34" charset="0"/>
              </a:rPr>
              <a:t>more than one</a:t>
            </a:r>
            <a:r>
              <a:rPr lang="en-US" sz="3200" b="1" dirty="0" smtClean="0">
                <a:latin typeface="Agency FB" panose="020B0503020202020204" pitchFamily="34" charset="0"/>
              </a:rPr>
              <a:t> mode of persuasion)</a:t>
            </a:r>
            <a:endParaRPr lang="en-US" sz="4800" dirty="0">
              <a:solidFill>
                <a:srgbClr val="C00000"/>
              </a:solidFill>
              <a:latin typeface="Forte" panose="03060902040502070203" pitchFamily="66" charset="0"/>
            </a:endParaRPr>
          </a:p>
          <a:p>
            <a:pPr marL="0" indent="0" algn="ctr">
              <a:buNone/>
            </a:pPr>
            <a:endParaRPr lang="en-US" sz="66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1676400"/>
            <a:ext cx="752475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3200400" cy="41588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0" y="2819400"/>
            <a:ext cx="1393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ethos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22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1676400"/>
            <a:ext cx="752475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800" dirty="0">
                <a:solidFill>
                  <a:srgbClr val="C00000"/>
                </a:solidFill>
                <a:latin typeface="Forte" panose="03060902040502070203" pitchFamily="66" charset="0"/>
              </a:rPr>
              <a:t>2</a:t>
            </a: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495800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0" y="865257"/>
            <a:ext cx="1914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logos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002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1676400"/>
            <a:ext cx="752475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800" dirty="0">
                <a:solidFill>
                  <a:srgbClr val="C00000"/>
                </a:solidFill>
                <a:latin typeface="Forte" panose="03060902040502070203" pitchFamily="66" charset="0"/>
              </a:rPr>
              <a:t>3</a:t>
            </a: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.</a:t>
            </a:r>
            <a:endParaRPr lang="en-US" sz="4800" dirty="0" smtClean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5073199" cy="4099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6500" y="10740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logos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926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1676400"/>
            <a:ext cx="752475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800" dirty="0">
                <a:solidFill>
                  <a:srgbClr val="C00000"/>
                </a:solidFill>
                <a:latin typeface="Forte" panose="03060902040502070203" pitchFamily="66" charset="0"/>
              </a:rPr>
              <a:t>4</a:t>
            </a: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.</a:t>
            </a:r>
            <a:endParaRPr lang="en-US" sz="4800" dirty="0" smtClean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4200" y="838200"/>
            <a:ext cx="19976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ethos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191000" cy="56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1676400"/>
            <a:ext cx="752475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800" dirty="0">
                <a:solidFill>
                  <a:srgbClr val="C00000"/>
                </a:solidFill>
                <a:latin typeface="Forte" panose="03060902040502070203" pitchFamily="66" charset="0"/>
              </a:rPr>
              <a:t>5</a:t>
            </a: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.</a:t>
            </a:r>
            <a:endParaRPr lang="en-US" sz="4800" dirty="0" smtClean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57350"/>
            <a:ext cx="6019800" cy="43527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34200" y="838200"/>
            <a:ext cx="2007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pathos</a:t>
            </a:r>
          </a:p>
        </p:txBody>
      </p:sp>
    </p:spTree>
    <p:extLst>
      <p:ext uri="{BB962C8B-B14F-4D97-AF65-F5344CB8AC3E}">
        <p14:creationId xmlns:p14="http://schemas.microsoft.com/office/powerpoint/2010/main" val="11030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1676400"/>
            <a:ext cx="752475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800" dirty="0">
                <a:solidFill>
                  <a:srgbClr val="C00000"/>
                </a:solidFill>
                <a:latin typeface="Forte" panose="03060902040502070203" pitchFamily="66" charset="0"/>
              </a:rPr>
              <a:t>6</a:t>
            </a: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.</a:t>
            </a:r>
            <a:endParaRPr lang="en-US" sz="4800" dirty="0" smtClean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1600200"/>
            <a:ext cx="4029075" cy="48694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3200" y="1491734"/>
            <a:ext cx="23044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logos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4418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1676400"/>
            <a:ext cx="10668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800" dirty="0">
                <a:solidFill>
                  <a:srgbClr val="C00000"/>
                </a:solidFill>
                <a:latin typeface="Forte" panose="03060902040502070203" pitchFamily="66" charset="0"/>
              </a:rPr>
              <a:t>7</a:t>
            </a: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7000" y="829270"/>
            <a:ext cx="24192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pathos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1752600"/>
            <a:ext cx="705283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1676400"/>
            <a:ext cx="10668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800" dirty="0">
                <a:solidFill>
                  <a:srgbClr val="C00000"/>
                </a:solidFill>
                <a:latin typeface="Forte" panose="03060902040502070203" pitchFamily="66" charset="0"/>
              </a:rPr>
              <a:t>8</a:t>
            </a: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371600"/>
            <a:ext cx="7222897" cy="541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8400" y="838200"/>
            <a:ext cx="2733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ethos/logos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986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14600"/>
            <a:ext cx="8839200" cy="100965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Ethos, Pathos, and Logos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6480048" cy="1143000"/>
          </a:xfrm>
        </p:spPr>
        <p:txBody>
          <a:bodyPr>
            <a:normAutofit/>
          </a:bodyPr>
          <a:lstStyle/>
          <a:p>
            <a:pPr algn="l"/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762000"/>
            <a:ext cx="6480048" cy="1143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u="sng" dirty="0" smtClean="0"/>
              <a:t>modes of persuasion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37200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1676400"/>
            <a:ext cx="10668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800" dirty="0">
                <a:solidFill>
                  <a:srgbClr val="C00000"/>
                </a:solidFill>
                <a:latin typeface="Forte" panose="03060902040502070203" pitchFamily="66" charset="0"/>
              </a:rPr>
              <a:t>9</a:t>
            </a: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447800"/>
            <a:ext cx="6863817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9675" y="641687"/>
            <a:ext cx="2199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ethos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939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C00000"/>
                </a:solidFill>
                <a:latin typeface="Forte" panose="03060902040502070203" pitchFamily="66" charset="0"/>
              </a:rPr>
              <a:t>You Make the Call!</a:t>
            </a:r>
            <a:br>
              <a:rPr lang="en-US" sz="5400" dirty="0">
                <a:solidFill>
                  <a:srgbClr val="C00000"/>
                </a:solidFill>
                <a:latin typeface="Forte" panose="03060902040502070203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5480"/>
            <a:ext cx="86106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latin typeface="Forte" panose="03060902040502070203" pitchFamily="66" charset="0"/>
              </a:rPr>
              <a:t>10.</a:t>
            </a:r>
          </a:p>
          <a:p>
            <a:pPr marL="0" indent="0">
              <a:buNone/>
            </a:pPr>
            <a:r>
              <a:rPr lang="en-US" sz="3600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PATHOS</a:t>
            </a:r>
            <a:endParaRPr lang="en-US" sz="3600" b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709737"/>
            <a:ext cx="6967037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Forte" panose="03060902040502070203" pitchFamily="66" charset="0"/>
              </a:rPr>
              <a:t>Harry, Ron, Hermione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47800"/>
            <a:ext cx="91440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Forte" panose="03060902040502070203" pitchFamily="66" charset="0"/>
              </a:rPr>
              <a:t>Which character is ethos, logos, and pathos?</a:t>
            </a:r>
          </a:p>
          <a:p>
            <a:pPr marL="0" indent="0">
              <a:buFont typeface="Wingdings 2"/>
              <a:buNone/>
            </a:pPr>
            <a:r>
              <a:rPr lang="en-US" sz="4800" dirty="0" smtClean="0">
                <a:solidFill>
                  <a:srgbClr val="C00000"/>
                </a:solidFill>
                <a:latin typeface="Forte" panose="03060902040502070203" pitchFamily="66" charset="0"/>
              </a:rPr>
              <a:t>Hmmm... Was J.K. Rowling thinking of the modes of persuasion when she created the main characters in Harry Potter?</a:t>
            </a:r>
          </a:p>
        </p:txBody>
      </p:sp>
    </p:spTree>
    <p:extLst>
      <p:ext uri="{BB962C8B-B14F-4D97-AF65-F5344CB8AC3E}">
        <p14:creationId xmlns:p14="http://schemas.microsoft.com/office/powerpoint/2010/main" val="17454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9448"/>
            <a:ext cx="5181599" cy="652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0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31145\AppData\Local\Microsoft\Windows\Temporary Internet Files\Content.IE5\ND7L9X6Q\Aristotel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1"/>
            <a:ext cx="3200400" cy="40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odes of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en-US" sz="3600" b="1" dirty="0" smtClean="0">
                <a:latin typeface="Agency FB" panose="020B0503020202020204" pitchFamily="34" charset="0"/>
              </a:rPr>
              <a:t>According to </a:t>
            </a:r>
            <a:r>
              <a:rPr lang="en-US" sz="3600" b="1" u="sng" dirty="0" smtClean="0">
                <a:latin typeface="Agency FB" panose="020B0503020202020204" pitchFamily="34" charset="0"/>
              </a:rPr>
              <a:t>Greek philosopher</a:t>
            </a:r>
            <a:r>
              <a:rPr lang="en-US" sz="3600" b="1" dirty="0" smtClean="0">
                <a:latin typeface="Agency FB" panose="020B0503020202020204" pitchFamily="34" charset="0"/>
              </a:rPr>
              <a:t>                             and scientist </a:t>
            </a:r>
            <a:r>
              <a:rPr lang="en-US" sz="3600" b="1" u="sng" dirty="0" smtClean="0">
                <a:latin typeface="Agency FB" panose="020B0503020202020204" pitchFamily="34" charset="0"/>
              </a:rPr>
              <a:t>Aristotle</a:t>
            </a:r>
            <a:r>
              <a:rPr lang="en-US" sz="3600" b="1" dirty="0" smtClean="0">
                <a:latin typeface="Agency FB" panose="020B0503020202020204" pitchFamily="34" charset="0"/>
              </a:rPr>
              <a:t> (384-322 BCE),                                          a speaker or writer has</a:t>
            </a:r>
          </a:p>
          <a:p>
            <a:pPr marL="0" indent="0">
              <a:buNone/>
            </a:pPr>
            <a:endParaRPr lang="en-US" sz="3600" b="1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3600" b="1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4800" b="1" dirty="0" smtClean="0">
                <a:latin typeface="Agency FB" panose="020B0503020202020204" pitchFamily="34" charset="0"/>
              </a:rPr>
              <a:t>  </a:t>
            </a:r>
            <a:r>
              <a:rPr lang="en-US" sz="6000" b="1" u="sng" dirty="0" smtClean="0">
                <a:latin typeface="Agency FB" panose="020B0503020202020204" pitchFamily="34" charset="0"/>
              </a:rPr>
              <a:t>3 ways to persuade an audience</a:t>
            </a:r>
            <a:r>
              <a:rPr lang="en-US" sz="6000" b="1" dirty="0" smtClean="0">
                <a:latin typeface="Agency FB" panose="020B0503020202020204" pitchFamily="34" charset="0"/>
              </a:rPr>
              <a:t>.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What is </a:t>
            </a:r>
            <a:r>
              <a:rPr lang="en-US" sz="9600" b="1" u="sng" dirty="0" smtClean="0">
                <a:solidFill>
                  <a:schemeClr val="tx1"/>
                </a:solidFill>
              </a:rPr>
              <a:t>rhetoric</a:t>
            </a:r>
            <a:r>
              <a:rPr lang="en-US" sz="7200" dirty="0" smtClean="0">
                <a:solidFill>
                  <a:schemeClr val="tx1"/>
                </a:solidFill>
              </a:rPr>
              <a:t>?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1" y="1752600"/>
            <a:ext cx="91440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Agency FB" panose="020B0503020202020204" pitchFamily="34" charset="0"/>
              </a:rPr>
              <a:t>It is a noun with many definitions:</a:t>
            </a:r>
            <a:endParaRPr lang="en-US" sz="4400" b="1" dirty="0">
              <a:latin typeface="Agency FB" panose="020B0503020202020204" pitchFamily="34" charset="0"/>
            </a:endParaRPr>
          </a:p>
          <a:p>
            <a:r>
              <a:rPr lang="en-US" sz="4400" b="1" dirty="0">
                <a:latin typeface="Agency FB" panose="020B0503020202020204" pitchFamily="34" charset="0"/>
              </a:rPr>
              <a:t>1</a:t>
            </a:r>
            <a:r>
              <a:rPr lang="en-US" sz="4400" b="1" dirty="0" smtClean="0">
                <a:latin typeface="Agency FB" panose="020B0503020202020204" pitchFamily="34" charset="0"/>
              </a:rPr>
              <a:t>. </a:t>
            </a:r>
            <a:r>
              <a:rPr lang="en-US" sz="4400" b="1" dirty="0">
                <a:latin typeface="Agency FB" panose="020B0503020202020204" pitchFamily="34" charset="0"/>
              </a:rPr>
              <a:t>the ability to use language effectively. </a:t>
            </a:r>
          </a:p>
          <a:p>
            <a:r>
              <a:rPr lang="en-US" sz="4400" b="1" dirty="0">
                <a:latin typeface="Agency FB" panose="020B0503020202020204" pitchFamily="34" charset="0"/>
              </a:rPr>
              <a:t>2</a:t>
            </a:r>
            <a:r>
              <a:rPr lang="en-US" sz="4400" b="1" dirty="0" smtClean="0">
                <a:latin typeface="Agency FB" panose="020B0503020202020204" pitchFamily="34" charset="0"/>
              </a:rPr>
              <a:t>. </a:t>
            </a:r>
            <a:r>
              <a:rPr lang="en-US" sz="4400" b="1" dirty="0">
                <a:latin typeface="Agency FB" panose="020B0503020202020204" pitchFamily="34" charset="0"/>
              </a:rPr>
              <a:t>the art of making persuasive </a:t>
            </a:r>
            <a:r>
              <a:rPr lang="en-US" sz="4400" b="1" dirty="0" smtClean="0">
                <a:latin typeface="Agency FB" panose="020B0503020202020204" pitchFamily="34" charset="0"/>
              </a:rPr>
              <a:t>speeches. </a:t>
            </a:r>
            <a:endParaRPr lang="en-US" sz="4400" b="1" dirty="0">
              <a:latin typeface="Agency FB" panose="020B0503020202020204" pitchFamily="34" charset="0"/>
            </a:endParaRPr>
          </a:p>
          <a:p>
            <a:r>
              <a:rPr lang="en-US" sz="4400" b="1" dirty="0" smtClean="0">
                <a:latin typeface="Agency FB" panose="020B0503020202020204" pitchFamily="34" charset="0"/>
              </a:rPr>
              <a:t>3. the </a:t>
            </a:r>
            <a:r>
              <a:rPr lang="en-US" sz="4400" b="1" dirty="0">
                <a:latin typeface="Agency FB" panose="020B0503020202020204" pitchFamily="34" charset="0"/>
              </a:rPr>
              <a:t>art of influencing the thought and conduct of an audience</a:t>
            </a:r>
            <a:r>
              <a:rPr lang="en-US" b="1" dirty="0">
                <a:latin typeface="Agency FB" panose="020B0503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Aristotle in </a:t>
            </a:r>
            <a:r>
              <a:rPr lang="en-US" u="sng" dirty="0" smtClean="0"/>
              <a:t>The Art of Rhetoric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	</a:t>
            </a:r>
            <a:r>
              <a:rPr lang="en-US" sz="4000" b="1" dirty="0" smtClean="0">
                <a:latin typeface="Agency FB" panose="020B0503020202020204" pitchFamily="34" charset="0"/>
              </a:rPr>
              <a:t>“</a:t>
            </a:r>
            <a:r>
              <a:rPr lang="en-US" sz="4800" b="1" dirty="0" smtClean="0">
                <a:latin typeface="Agency FB" panose="020B0503020202020204" pitchFamily="34" charset="0"/>
              </a:rPr>
              <a:t>Of the modes of persuasion furnished by the spoken word there are three kinds. The first kind depends on the personal character of the speaker; the second on putting the audience into a certain frame of mind; the third on the proof, provided by the words of the speech itself.”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Ethos: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chemeClr val="tx1"/>
                </a:solidFill>
              </a:rPr>
              <a:t>Appealing to the speaker or writer’s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character or reputation.</a:t>
            </a:r>
            <a:endParaRPr lang="en-US" sz="73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u="sng" dirty="0" smtClean="0">
                <a:latin typeface="Agency FB" panose="020B0503020202020204" pitchFamily="34" charset="0"/>
              </a:rPr>
              <a:t>Ethos (Greek for character) refers to credibility</a:t>
            </a:r>
            <a:r>
              <a:rPr lang="en-US" sz="3600" b="1" dirty="0" smtClean="0">
                <a:latin typeface="Agency FB" panose="020B0503020202020204" pitchFamily="34" charset="0"/>
              </a:rPr>
              <a:t>:</a:t>
            </a:r>
          </a:p>
          <a:p>
            <a:r>
              <a:rPr lang="en-US" sz="3900" b="1" dirty="0" smtClean="0">
                <a:latin typeface="Agency FB" panose="020B0503020202020204" pitchFamily="34" charset="0"/>
              </a:rPr>
              <a:t>Convincing by the character of the author</a:t>
            </a:r>
            <a:r>
              <a:rPr lang="en-US" sz="4800" b="1" dirty="0" smtClean="0">
                <a:latin typeface="Agency FB" panose="020B0503020202020204" pitchFamily="34" charset="0"/>
              </a:rPr>
              <a:t>*</a:t>
            </a:r>
            <a:r>
              <a:rPr lang="en-US" sz="2800" b="1" dirty="0" smtClean="0">
                <a:latin typeface="Agency FB" panose="020B0503020202020204" pitchFamily="34" charset="0"/>
              </a:rPr>
              <a:t> </a:t>
            </a:r>
          </a:p>
          <a:p>
            <a:r>
              <a:rPr lang="en-US" sz="3500" b="1" dirty="0" smtClean="0">
                <a:latin typeface="Agency FB" panose="020B0503020202020204" pitchFamily="34" charset="0"/>
              </a:rPr>
              <a:t>We </a:t>
            </a:r>
            <a:r>
              <a:rPr lang="en-US" sz="3500" b="1" dirty="0">
                <a:latin typeface="Agency FB" panose="020B0503020202020204" pitchFamily="34" charset="0"/>
              </a:rPr>
              <a:t>tend to believe people whom we respect</a:t>
            </a:r>
            <a:r>
              <a:rPr lang="en-US" sz="2800" b="1" dirty="0">
                <a:latin typeface="Agency FB" panose="020B0503020202020204" pitchFamily="34" charset="0"/>
              </a:rPr>
              <a:t>. </a:t>
            </a:r>
            <a:endParaRPr lang="en-US" sz="2800" b="1" dirty="0" smtClean="0">
              <a:latin typeface="Agency FB" panose="020B0503020202020204" pitchFamily="34" charset="0"/>
            </a:endParaRPr>
          </a:p>
          <a:p>
            <a:pPr algn="ctr"/>
            <a:r>
              <a:rPr lang="en-US" sz="3500" b="1" dirty="0" smtClean="0">
                <a:latin typeface="Agency FB" panose="020B0503020202020204" pitchFamily="34" charset="0"/>
              </a:rPr>
              <a:t>Is the writer/speaker:</a:t>
            </a:r>
          </a:p>
          <a:p>
            <a:pPr marL="0" indent="0" algn="ctr">
              <a:buNone/>
            </a:pPr>
            <a:r>
              <a:rPr lang="en-US" sz="3500" b="1" dirty="0" smtClean="0">
                <a:latin typeface="Agency FB" panose="020B0503020202020204" pitchFamily="34" charset="0"/>
              </a:rPr>
              <a:t>someone worth listening to?</a:t>
            </a:r>
          </a:p>
          <a:p>
            <a:pPr marL="0" indent="0" algn="ctr">
              <a:buNone/>
            </a:pPr>
            <a:r>
              <a:rPr lang="en-US" sz="3500" b="1" dirty="0" smtClean="0">
                <a:latin typeface="Agency FB" panose="020B0503020202020204" pitchFamily="34" charset="0"/>
              </a:rPr>
              <a:t>an authority?</a:t>
            </a:r>
          </a:p>
          <a:p>
            <a:pPr marL="0" indent="0" algn="ctr">
              <a:buNone/>
            </a:pPr>
            <a:r>
              <a:rPr lang="en-US" sz="3500" b="1" dirty="0" smtClean="0">
                <a:latin typeface="Agency FB" panose="020B0503020202020204" pitchFamily="34" charset="0"/>
              </a:rPr>
              <a:t>likeable and worthy of respect?</a:t>
            </a:r>
            <a:endParaRPr lang="en-US" sz="3500" b="1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1200" b="1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3500" b="1" dirty="0" smtClean="0">
                <a:latin typeface="Agency FB" panose="020B0503020202020204" pitchFamily="34" charset="0"/>
              </a:rPr>
              <a:t>*Henceforth the terms writer or author will represent those of speaker, speechwriter as well.</a:t>
            </a:r>
          </a:p>
        </p:txBody>
      </p:sp>
      <p:sp>
        <p:nvSpPr>
          <p:cNvPr id="4" name="TextBox 3"/>
          <p:cNvSpPr txBox="1"/>
          <p:nvPr/>
        </p:nvSpPr>
        <p:spPr>
          <a:xfrm rot="1669953">
            <a:off x="6741886" y="3462453"/>
            <a:ext cx="198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TESTIMONIAL &amp; TRANSFER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2" y="129540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             Logos: </a:t>
            </a:r>
            <a:r>
              <a:rPr lang="en-US" sz="6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5400" b="1" dirty="0">
                <a:solidFill>
                  <a:schemeClr val="tx1"/>
                </a:solidFill>
                <a:latin typeface="Agency FB" panose="020B0503020202020204" pitchFamily="34" charset="0"/>
              </a:rPr>
              <a:t>A</a:t>
            </a:r>
            <a:r>
              <a:rPr lang="en-US" sz="5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ppealing to the reader’s or listener’s</a:t>
            </a:r>
            <a:br>
              <a:rPr lang="en-US" sz="5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5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sense of reason.</a:t>
            </a:r>
            <a:endParaRPr lang="en-US" sz="80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067800" cy="4389120"/>
          </a:xfrm>
        </p:spPr>
        <p:txBody>
          <a:bodyPr>
            <a:normAutofit/>
          </a:bodyPr>
          <a:lstStyle/>
          <a:p>
            <a:r>
              <a:rPr lang="en-US" sz="5400" b="1" u="sng" dirty="0">
                <a:latin typeface="Agency FB" panose="020B0503020202020204" pitchFamily="34" charset="0"/>
              </a:rPr>
              <a:t>Logos (Greek for 'word')</a:t>
            </a:r>
            <a:r>
              <a:rPr lang="en-US" sz="5400" b="1" dirty="0">
                <a:latin typeface="Agency FB" panose="020B0503020202020204" pitchFamily="34" charset="0"/>
              </a:rPr>
              <a:t> </a:t>
            </a:r>
            <a:endParaRPr lang="en-US" sz="5400" b="1" dirty="0" smtClean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gency FB" panose="020B0503020202020204" pitchFamily="34" charset="0"/>
              </a:rPr>
              <a:t>This was </a:t>
            </a:r>
            <a:r>
              <a:rPr lang="en-US" sz="4400" dirty="0">
                <a:latin typeface="Agency FB" panose="020B0503020202020204" pitchFamily="34" charset="0"/>
              </a:rPr>
              <a:t>Aristotle's </a:t>
            </a:r>
            <a:r>
              <a:rPr lang="en-US" sz="4400" dirty="0" smtClean="0">
                <a:latin typeface="Agency FB" panose="020B0503020202020204" pitchFamily="34" charset="0"/>
              </a:rPr>
              <a:t>favorite technique</a:t>
            </a:r>
            <a:r>
              <a:rPr lang="en-US" sz="4400" dirty="0">
                <a:latin typeface="Agency FB" panose="020B0503020202020204" pitchFamily="34" charset="0"/>
              </a:rPr>
              <a:t>. </a:t>
            </a:r>
          </a:p>
          <a:p>
            <a:r>
              <a:rPr lang="en-US" sz="5400" b="1" u="sng" dirty="0">
                <a:latin typeface="Agency FB" panose="020B0503020202020204" pitchFamily="34" charset="0"/>
              </a:rPr>
              <a:t>It relies on making a logical argument, backed with reason or evidence to persuade the audience. </a:t>
            </a:r>
          </a:p>
        </p:txBody>
      </p:sp>
      <p:sp>
        <p:nvSpPr>
          <p:cNvPr id="4" name="TextBox 3"/>
          <p:cNvSpPr txBox="1"/>
          <p:nvPr/>
        </p:nvSpPr>
        <p:spPr>
          <a:xfrm rot="1706432">
            <a:off x="6671462" y="2326372"/>
            <a:ext cx="20231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CARDSTACKING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26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</a:t>
            </a:r>
            <a:r>
              <a:rPr lang="en-US" sz="7300" b="1" dirty="0" smtClean="0">
                <a:solidFill>
                  <a:schemeClr val="tx1"/>
                </a:solidFill>
              </a:rPr>
              <a:t>Pathos: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Appealing to the reader’s or listener’s emotions.</a:t>
            </a:r>
            <a:endParaRPr lang="en-US" sz="67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7244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latin typeface="Agency FB" panose="020B0503020202020204" pitchFamily="34" charset="0"/>
              </a:rPr>
              <a:t>Pathos (Greek for suffering) refers to emotions:</a:t>
            </a:r>
          </a:p>
          <a:p>
            <a:pPr marL="0" indent="0">
              <a:buNone/>
            </a:pPr>
            <a:r>
              <a:rPr lang="en-US" sz="2800" dirty="0" smtClean="0">
                <a:latin typeface="Agency FB" panose="020B0503020202020204" pitchFamily="34" charset="0"/>
              </a:rPr>
              <a:t>Pathos is </a:t>
            </a:r>
            <a:r>
              <a:rPr lang="en-US" sz="2800" dirty="0">
                <a:latin typeface="Agency FB" panose="020B0503020202020204" pitchFamily="34" charset="0"/>
              </a:rPr>
              <a:t>often associated with emotional </a:t>
            </a:r>
            <a:r>
              <a:rPr lang="en-US" sz="2800" dirty="0" smtClean="0">
                <a:latin typeface="Agency FB" panose="020B0503020202020204" pitchFamily="34" charset="0"/>
              </a:rPr>
              <a:t>appeal, but </a:t>
            </a:r>
            <a:r>
              <a:rPr lang="en-US" sz="2800" dirty="0">
                <a:latin typeface="Agency FB" panose="020B0503020202020204" pitchFamily="34" charset="0"/>
              </a:rPr>
              <a:t>a better equivalent might be </a:t>
            </a:r>
            <a:r>
              <a:rPr lang="en-US" sz="2800" b="1" u="sng" dirty="0" smtClean="0">
                <a:latin typeface="Agency FB" panose="020B0503020202020204" pitchFamily="34" charset="0"/>
              </a:rPr>
              <a:t>appeal </a:t>
            </a:r>
            <a:r>
              <a:rPr lang="en-US" sz="2800" b="1" u="sng" dirty="0">
                <a:latin typeface="Agency FB" panose="020B0503020202020204" pitchFamily="34" charset="0"/>
              </a:rPr>
              <a:t>to the audience's sympathies and imagination</a:t>
            </a:r>
            <a:r>
              <a:rPr lang="en-US" sz="2800" u="sng" dirty="0" smtClean="0">
                <a:latin typeface="Agency FB" panose="020B0503020202020204" pitchFamily="34" charset="0"/>
              </a:rPr>
              <a:t>.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>
                <a:latin typeface="Agency FB" panose="020B0503020202020204" pitchFamily="34" charset="0"/>
              </a:rPr>
              <a:t>An appeal to pathos causes an audience not just to respond emotionally but to </a:t>
            </a:r>
            <a:r>
              <a:rPr lang="en-US" sz="2800" b="1" u="sng" dirty="0">
                <a:latin typeface="Agency FB" panose="020B0503020202020204" pitchFamily="34" charset="0"/>
              </a:rPr>
              <a:t>identify with the writer's point of view</a:t>
            </a:r>
            <a:r>
              <a:rPr lang="en-US" sz="2800" b="1" dirty="0">
                <a:latin typeface="Agency FB" panose="020B0503020202020204" pitchFamily="34" charset="0"/>
              </a:rPr>
              <a:t>-</a:t>
            </a:r>
            <a:r>
              <a:rPr lang="en-US" sz="2800" dirty="0">
                <a:latin typeface="Agency FB" panose="020B0503020202020204" pitchFamily="34" charset="0"/>
              </a:rPr>
              <a:t>-to feel what the writer feels. </a:t>
            </a:r>
            <a:r>
              <a:rPr lang="en-US" sz="2800" dirty="0" smtClean="0">
                <a:latin typeface="Agency FB" panose="020B0503020202020204" pitchFamily="34" charset="0"/>
              </a:rPr>
              <a:t>Writers often use narrative, </a:t>
            </a:r>
            <a:r>
              <a:rPr lang="en-US" sz="2800" dirty="0">
                <a:latin typeface="Agency FB" panose="020B0503020202020204" pitchFamily="34" charset="0"/>
              </a:rPr>
              <a:t>or story, </a:t>
            </a:r>
            <a:r>
              <a:rPr lang="en-US" sz="2800" dirty="0" smtClean="0">
                <a:latin typeface="Agency FB" panose="020B0503020202020204" pitchFamily="34" charset="0"/>
              </a:rPr>
              <a:t>to </a:t>
            </a:r>
            <a:r>
              <a:rPr lang="en-US" sz="2800" b="1" u="sng" dirty="0">
                <a:latin typeface="Agency FB" panose="020B0503020202020204" pitchFamily="34" charset="0"/>
              </a:rPr>
              <a:t>turn the </a:t>
            </a:r>
            <a:r>
              <a:rPr lang="en-US" sz="2800" b="1" u="sng" dirty="0" smtClean="0">
                <a:latin typeface="Agency FB" panose="020B0503020202020204" pitchFamily="34" charset="0"/>
              </a:rPr>
              <a:t>ideas </a:t>
            </a:r>
            <a:r>
              <a:rPr lang="en-US" sz="2800" b="1" u="sng" dirty="0">
                <a:latin typeface="Agency FB" panose="020B0503020202020204" pitchFamily="34" charset="0"/>
              </a:rPr>
              <a:t>of logic into something </a:t>
            </a:r>
            <a:r>
              <a:rPr lang="en-US" sz="2800" b="1" u="sng" dirty="0" smtClean="0">
                <a:latin typeface="Agency FB" panose="020B0503020202020204" pitchFamily="34" charset="0"/>
              </a:rPr>
              <a:t>real for the reader</a:t>
            </a:r>
            <a:r>
              <a:rPr lang="en-US" sz="2800" dirty="0" smtClean="0">
                <a:latin typeface="Agency FB" panose="020B0503020202020204" pitchFamily="34" charset="0"/>
              </a:rPr>
              <a:t>. </a:t>
            </a:r>
            <a:r>
              <a:rPr lang="en-US" sz="2800" dirty="0">
                <a:latin typeface="Agency FB" panose="020B0503020202020204" pitchFamily="34" charset="0"/>
              </a:rPr>
              <a:t>The values, beliefs, and understandings of the writer are implicit in the story and conveyed imaginatively </a:t>
            </a:r>
            <a:r>
              <a:rPr lang="en-US" sz="2800" dirty="0" smtClean="0">
                <a:latin typeface="Agency FB" panose="020B0503020202020204" pitchFamily="34" charset="0"/>
              </a:rPr>
              <a:t>(the reader imagines himself/herself in the author’s place) to </a:t>
            </a:r>
            <a:r>
              <a:rPr lang="en-US" sz="2800" dirty="0">
                <a:latin typeface="Agency FB" panose="020B0503020202020204" pitchFamily="34" charset="0"/>
              </a:rPr>
              <a:t>the reader. Pathos thus </a:t>
            </a:r>
            <a:r>
              <a:rPr lang="en-US" sz="2800" b="1" u="sng" dirty="0">
                <a:latin typeface="Agency FB" panose="020B0503020202020204" pitchFamily="34" charset="0"/>
              </a:rPr>
              <a:t>refers to both the emotional and the imaginative impact of the message on an audience</a:t>
            </a:r>
            <a:r>
              <a:rPr lang="en-US" sz="2800" dirty="0">
                <a:latin typeface="Agency FB" panose="020B0503020202020204" pitchFamily="34" charset="0"/>
              </a:rPr>
              <a:t>, </a:t>
            </a:r>
            <a:r>
              <a:rPr lang="en-US" sz="2800" dirty="0" smtClean="0">
                <a:latin typeface="Agency FB" panose="020B0503020202020204" pitchFamily="34" charset="0"/>
              </a:rPr>
              <a:t>moving </a:t>
            </a:r>
            <a:r>
              <a:rPr lang="en-US" sz="2800" dirty="0">
                <a:latin typeface="Agency FB" panose="020B0503020202020204" pitchFamily="34" charset="0"/>
              </a:rPr>
              <a:t>the audience to decision or action.  </a:t>
            </a:r>
          </a:p>
        </p:txBody>
      </p:sp>
      <p:sp>
        <p:nvSpPr>
          <p:cNvPr id="5" name="TextBox 4"/>
          <p:cNvSpPr txBox="1"/>
          <p:nvPr/>
        </p:nvSpPr>
        <p:spPr>
          <a:xfrm rot="565654">
            <a:off x="6079469" y="248341"/>
            <a:ext cx="2362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GLITTERING</a:t>
            </a:r>
          </a:p>
          <a:p>
            <a:pPr algn="ctr"/>
            <a:r>
              <a:rPr lang="en-US" b="1" dirty="0" smtClean="0"/>
              <a:t>NAME CALLING</a:t>
            </a:r>
          </a:p>
          <a:p>
            <a:pPr algn="ctr"/>
            <a:r>
              <a:rPr lang="en-US" b="1" dirty="0" smtClean="0"/>
              <a:t>BANDWAGON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50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and Logos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Tube Video: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Art of Rhetoric: Persuasive Techniques in 		Advertising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https://www.youtube.com/watch?v=FeCz5fy02JE</a:t>
            </a:r>
          </a:p>
        </p:txBody>
      </p:sp>
    </p:spTree>
    <p:extLst>
      <p:ext uri="{BB962C8B-B14F-4D97-AF65-F5344CB8AC3E}">
        <p14:creationId xmlns:p14="http://schemas.microsoft.com/office/powerpoint/2010/main" val="12999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14252</TotalTime>
  <Words>550</Words>
  <Application>Microsoft Office PowerPoint</Application>
  <PresentationFormat>On-screen Show (4:3)</PresentationFormat>
  <Paragraphs>89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Agency FB</vt:lpstr>
      <vt:lpstr>Arial Black</vt:lpstr>
      <vt:lpstr>Calibri</vt:lpstr>
      <vt:lpstr>Constantia</vt:lpstr>
      <vt:lpstr>Estrangelo Edessa</vt:lpstr>
      <vt:lpstr>Forte</vt:lpstr>
      <vt:lpstr>Wingdings 2</vt:lpstr>
      <vt:lpstr>Flow</vt:lpstr>
      <vt:lpstr>AGENDA FOR NEXT FEW WEEKS:</vt:lpstr>
      <vt:lpstr>Ethos, Pathos, and Logos</vt:lpstr>
      <vt:lpstr>modes of persuasion</vt:lpstr>
      <vt:lpstr>What is rhetoric?</vt:lpstr>
      <vt:lpstr>Aristotle in The Art of Rhetoric:</vt:lpstr>
      <vt:lpstr>Ethos:  Appealing to the speaker or writer’s character or reputation.</vt:lpstr>
      <vt:lpstr>              Logos:  Appealing to the reader’s or listener’s sense of reason.</vt:lpstr>
      <vt:lpstr>             Pathos:  Appealing to the reader’s or listener’s emotions.</vt:lpstr>
      <vt:lpstr>Ethos, Pathos, and Logos</vt:lpstr>
      <vt:lpstr>Ethos, Pathos, and Logos</vt:lpstr>
      <vt:lpstr>The Ethos, Pathos, and Logos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Make the Call!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</dc:creator>
  <cp:lastModifiedBy>Markowitz James</cp:lastModifiedBy>
  <cp:revision>89</cp:revision>
  <dcterms:created xsi:type="dcterms:W3CDTF">2014-09-14T20:25:52Z</dcterms:created>
  <dcterms:modified xsi:type="dcterms:W3CDTF">2017-02-03T22:55:30Z</dcterms:modified>
</cp:coreProperties>
</file>