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80" r:id="rId6"/>
    <p:sldId id="281" r:id="rId7"/>
    <p:sldId id="279" r:id="rId8"/>
    <p:sldId id="266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0F0"/>
    <a:srgbClr val="EA7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291A-1E1C-4485-868C-13360D0BAB37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18B9A-78B7-4FED-ACDA-D987F051E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3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AFC40-6C65-4B9D-94BC-E9D6FB0B1FBD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FDB4-9A47-496D-9840-751C41DA73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9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03E55-CE67-4DEB-BF37-2D468B88B505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DCECC-3E85-45AF-8B8E-D803BC2D9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E125-0358-454A-B379-52B81626A1E9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16433-B5C7-45EA-B4D3-E53333C656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B8E7D-962D-4188-A309-344DCA895974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F6708-E536-4AED-BE24-B9CDA2365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03C1B-D503-4268-9181-FC472D2E9391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6120E-478A-46C0-9A5F-236BA25F06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0E4A0-7AEB-46C1-BE8C-1AD83C51F95C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36699-29FD-4D5C-B8C2-33FAE5C34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A5016-D7EA-492E-B867-0A4A61238AD3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EF5FB-8830-4426-8062-F25486B096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9ABD3-319B-478B-8988-59B97519F089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B034-4354-4C04-991E-A907D840F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6CC54-C4B6-4483-BB95-8B3B1C838FFA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43828-8900-4D28-8553-517E3E411B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4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F52D6-F4F5-4AE2-8674-4F361B4E6071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1C13B-02FD-4BF5-8EF8-FA5AAEAC5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2B706-9C84-45C7-ACED-AAB860E5957D}" type="datetimeFigureOut">
              <a:rPr lang="en-US" smtClean="0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A910D7-1180-480A-BDD7-AD2EAB0F9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Argument Essay</a:t>
            </a:r>
            <a:br>
              <a:rPr lang="en-US" sz="5400" b="1" dirty="0" smtClean="0"/>
            </a:br>
            <a:r>
              <a:rPr lang="en-US" sz="5400" b="1" dirty="0" smtClean="0"/>
              <a:t>BODY PARAGRAPHS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743200"/>
            <a:ext cx="4953000" cy="395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Key Components to the Argument Essay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1524000"/>
            <a:ext cx="8991600" cy="45720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 smtClean="0">
                <a:latin typeface="Agency FB" panose="020B0503020202020204" pitchFamily="34" charset="0"/>
              </a:rPr>
              <a:t>The introductory paragraph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 body paragraphs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 smtClean="0">
                <a:latin typeface="Agency FB" panose="020B0503020202020204" pitchFamily="34" charset="0"/>
              </a:rPr>
              <a:t>The rebuttal/counter-argument paragraph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 smtClean="0">
                <a:latin typeface="Agency FB" panose="020B0503020202020204" pitchFamily="34" charset="0"/>
              </a:rPr>
              <a:t>The conclusion paragraph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100" y="5638800"/>
            <a:ext cx="81407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5100" y="3962400"/>
            <a:ext cx="89916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88470" y="304800"/>
            <a:ext cx="8855529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sz="4400" b="1" dirty="0" smtClean="0">
                <a:solidFill>
                  <a:srgbClr val="FF0000"/>
                </a:solidFill>
              </a:rPr>
              <a:t>Body Paragraph – TOPIC SENTENCE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63070" y="2057400"/>
            <a:ext cx="8880929" cy="51054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sz="3600" b="1" dirty="0" smtClean="0"/>
              <a:t>Claim/topic sentence </a:t>
            </a:r>
            <a:r>
              <a:rPr lang="en-US" sz="3600" dirty="0" smtClean="0"/>
              <a:t>– States your opinion on a debatable topic.  It clearly states what the whole paragraph will be about.</a:t>
            </a:r>
            <a:endParaRPr lang="en-US" sz="1800" dirty="0" smtClean="0"/>
          </a:p>
          <a:p>
            <a:pPr algn="ctr">
              <a:buFont typeface="Arial" charset="0"/>
              <a:buNone/>
            </a:pPr>
            <a:r>
              <a:rPr lang="en-US" sz="3600" dirty="0" smtClean="0"/>
              <a:t>  Examples: </a:t>
            </a:r>
          </a:p>
          <a:p>
            <a:pPr>
              <a:buFont typeface="Arial" charset="0"/>
              <a:buNone/>
            </a:pPr>
            <a:r>
              <a:rPr lang="en-US" sz="3600" b="1" dirty="0" smtClean="0"/>
              <a:t>Margaret Thatcher is most significant because</a:t>
            </a:r>
          </a:p>
          <a:p>
            <a:pPr>
              <a:buFont typeface="Arial" charset="0"/>
              <a:buNone/>
            </a:pPr>
            <a:r>
              <a:rPr lang="en-US" sz="3600" b="1" dirty="0" smtClean="0"/>
              <a:t>of her fearlessness.</a:t>
            </a:r>
          </a:p>
          <a:p>
            <a:pPr>
              <a:buFont typeface="Arial" charset="0"/>
              <a:buNone/>
            </a:pPr>
            <a:endParaRPr lang="en-US" sz="3600" b="1" dirty="0"/>
          </a:p>
          <a:p>
            <a:pPr>
              <a:buFont typeface="Arial" charset="0"/>
              <a:buNone/>
            </a:pPr>
            <a:r>
              <a:rPr lang="en-US" sz="3600" b="1" dirty="0" smtClean="0"/>
              <a:t>Tom Brady is the most significant athlete</a:t>
            </a:r>
          </a:p>
          <a:p>
            <a:pPr>
              <a:buFont typeface="Arial" charset="0"/>
              <a:buNone/>
            </a:pPr>
            <a:r>
              <a:rPr lang="en-US" sz="3600" b="1" dirty="0" smtClean="0"/>
              <a:t>because of his numerous awards.</a:t>
            </a:r>
          </a:p>
          <a:p>
            <a:pPr algn="ctr">
              <a:buFont typeface="Arial" charset="0"/>
              <a:buNone/>
            </a:pPr>
            <a:endParaRPr lang="en-US" sz="3600" b="1" dirty="0" smtClean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00" y="1905000"/>
            <a:ext cx="8432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Evidence 1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400" y="1066800"/>
            <a:ext cx="9118600" cy="5791200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/>
              <a:t>Evidence</a:t>
            </a:r>
            <a:r>
              <a:rPr lang="en-US" sz="2800" dirty="0" smtClean="0">
                <a:latin typeface="Agency FB" panose="020B0503020202020204" pitchFamily="34" charset="0"/>
              </a:rPr>
              <a:t> is provided that supports the claim made in the topic sentence. </a:t>
            </a:r>
          </a:p>
          <a:p>
            <a:r>
              <a:rPr lang="en-US" sz="2800" dirty="0" smtClean="0"/>
              <a:t>Begins with a </a:t>
            </a:r>
            <a:r>
              <a:rPr lang="en-US" sz="2800" b="1" u="sng" dirty="0" smtClean="0"/>
              <a:t>transition word</a:t>
            </a:r>
            <a:r>
              <a:rPr lang="en-US" sz="2800" dirty="0" smtClean="0"/>
              <a:t>:    </a:t>
            </a:r>
            <a:r>
              <a:rPr lang="en-US" sz="2800" dirty="0" smtClean="0">
                <a:latin typeface="Agency FB" panose="020B0503020202020204" pitchFamily="34" charset="0"/>
              </a:rPr>
              <a:t>First….           To begin with…</a:t>
            </a:r>
          </a:p>
          <a:p>
            <a:r>
              <a:rPr lang="en-US" sz="2800" b="1" u="sng" dirty="0" smtClean="0"/>
              <a:t>SET </a:t>
            </a:r>
            <a:r>
              <a:rPr lang="en-US" sz="2800" b="1" u="sng" dirty="0"/>
              <a:t>UP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z="3200" dirty="0"/>
              <a:t>before the </a:t>
            </a:r>
            <a:r>
              <a:rPr lang="en-US" sz="3200" dirty="0" smtClean="0"/>
              <a:t>evidence, </a:t>
            </a:r>
            <a:r>
              <a:rPr lang="en-US" sz="3200" dirty="0"/>
              <a:t>provide some info. about where it was found or who said it etc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  <a:p>
            <a:r>
              <a:rPr lang="en-US" sz="2400" u="sng" dirty="0" smtClean="0"/>
              <a:t>EXAMPLE</a:t>
            </a:r>
            <a:r>
              <a:rPr lang="en-US" dirty="0" smtClean="0"/>
              <a:t>: </a:t>
            </a:r>
            <a:r>
              <a:rPr lang="en-US" sz="3200" b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To begin with, according to Biography.com, Margaret Thatcher made history in May 1979, when she was appointed Britain's first female prime minister. </a:t>
            </a:r>
          </a:p>
          <a:p>
            <a:r>
              <a:rPr lang="en-US" sz="3200" u="sng" dirty="0" smtClean="0">
                <a:latin typeface="Agency FB" panose="020B0503020202020204" pitchFamily="34" charset="0"/>
              </a:rPr>
              <a:t>Example</a:t>
            </a:r>
            <a:r>
              <a:rPr lang="en-US" sz="3200" dirty="0" smtClean="0">
                <a:latin typeface="Agency FB" panose="020B0503020202020204" pitchFamily="34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To begin with, according to Biography.com, in a plot by the Irish Republic Army, she was meant to be killed by a bomb planted at the Conservative Conference in Brighton. She insisted that the conference continue, and gave a powerful speech the following day.</a:t>
            </a:r>
            <a:endParaRPr lang="en-US" sz="3200" dirty="0" smtClean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26" y="-45720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COMMENTARY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explains the significance of the </a:t>
            </a:r>
            <a:r>
              <a:rPr lang="en-US" sz="2800" dirty="0" smtClean="0"/>
              <a:t>evidence (in </a:t>
            </a:r>
            <a:r>
              <a:rPr lang="en-US" sz="2800" dirty="0"/>
              <a:t>your own </a:t>
            </a:r>
            <a:r>
              <a:rPr lang="en-US" sz="2800" dirty="0" smtClean="0"/>
              <a:t>words) </a:t>
            </a:r>
            <a:r>
              <a:rPr lang="en-US" sz="2800" dirty="0"/>
              <a:t>making a connection to the claim in the TS</a:t>
            </a:r>
          </a:p>
          <a:p>
            <a:r>
              <a:rPr lang="en-US" sz="3200" u="sng" dirty="0"/>
              <a:t>Uses a transition</a:t>
            </a:r>
            <a:r>
              <a:rPr lang="en-US" dirty="0"/>
              <a:t>: </a:t>
            </a:r>
            <a:r>
              <a:rPr lang="en-US" sz="2800" dirty="0"/>
              <a:t>This shows…       This displays…         </a:t>
            </a:r>
            <a:r>
              <a:rPr lang="en-US" sz="2800" dirty="0" smtClean="0"/>
              <a:t>     This </a:t>
            </a:r>
            <a:r>
              <a:rPr lang="en-US" sz="2800" dirty="0"/>
              <a:t>supports….       This indicates…      This proves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u="sng" dirty="0" smtClean="0"/>
              <a:t>EXAMPLE</a:t>
            </a:r>
            <a:r>
              <a:rPr lang="en-US" b="1" dirty="0" smtClean="0">
                <a:latin typeface="Agency FB" panose="020B0503020202020204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To begin with, according to Biography.com, Margaret Thatcher made history in May 1979, when she was appointed Britain's first female prime minister. </a:t>
            </a:r>
            <a:r>
              <a:rPr lang="en-US" sz="2800" b="1" dirty="0" smtClean="0">
                <a:latin typeface="Agency FB" panose="020B0503020202020204" pitchFamily="34" charset="0"/>
              </a:rPr>
              <a:t>This shows that Thatcher was significant due to the fact that she was chosen as the leader of England in the 1970s.  To make a comparison, over fifty years later America still has not elected a female leader. </a:t>
            </a:r>
          </a:p>
          <a:p>
            <a:r>
              <a:rPr lang="en-US" sz="2800" u="sng" dirty="0" smtClean="0"/>
              <a:t>EXAMPLE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To begin with, according to Biography.com, in a plot by the Irish Republic Army, she was meant to be killed by a bomb planted at the Conservative Conference in Brighton. She insisted that the conference continue, and gave a powerful speech the following day.</a:t>
            </a:r>
            <a:r>
              <a:rPr lang="en-US" sz="2800" b="1" dirty="0" smtClean="0">
                <a:latin typeface="Agency FB" panose="020B0503020202020204" pitchFamily="34" charset="0"/>
              </a:rPr>
              <a:t>  This displays her significance and courage by remaining strong and carrying on in the face of immense personal danger.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73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REPEAT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add </a:t>
            </a:r>
            <a:r>
              <a:rPr lang="en-US" sz="2800" b="1" dirty="0" smtClean="0"/>
              <a:t>EVIDENCE 2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commentary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Then add </a:t>
            </a:r>
            <a:r>
              <a:rPr lang="en-US" sz="2800" b="1" dirty="0" smtClean="0"/>
              <a:t>EVIDENCE 3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commentary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Be sure to use </a:t>
            </a:r>
            <a:r>
              <a:rPr lang="en-US" sz="2800" b="1" dirty="0" smtClean="0"/>
              <a:t>TRANSITIONS</a:t>
            </a:r>
            <a:r>
              <a:rPr lang="en-US" sz="2800" dirty="0" smtClean="0"/>
              <a:t> and </a:t>
            </a:r>
            <a:r>
              <a:rPr lang="en-US" sz="2800" b="1" dirty="0" smtClean="0"/>
              <a:t>SET UP </a:t>
            </a:r>
            <a:r>
              <a:rPr lang="en-US" sz="2800" dirty="0" smtClean="0"/>
              <a:t>the evidence by giving some who, what, where, when information (stating where it was found or who, where or when it was said)</a:t>
            </a:r>
          </a:p>
          <a:p>
            <a:r>
              <a:rPr lang="en-US" sz="2800" u="sng" dirty="0" smtClean="0"/>
              <a:t>EXAMPLE</a:t>
            </a:r>
            <a:r>
              <a:rPr lang="en-US" sz="2800" dirty="0" smtClean="0"/>
              <a:t>: Next, as seen on History.com, Thatcher </a:t>
            </a:r>
            <a:r>
              <a:rPr lang="en-US" sz="2800" dirty="0"/>
              <a:t>voiced her support for Ronald Reagan's air raids on Libya in 1986 and allowed U.S. forces to use British bases to help carry out the attack</a:t>
            </a:r>
            <a:r>
              <a:rPr lang="en-US" sz="2800" dirty="0" smtClean="0"/>
              <a:t>.  </a:t>
            </a:r>
            <a:r>
              <a:rPr lang="en-US" sz="2800" dirty="0" smtClean="0">
                <a:solidFill>
                  <a:srgbClr val="FF0000"/>
                </a:solidFill>
              </a:rPr>
              <a:t>This proves her fearlessness as she was undaunted by the repercussions of her actions and this displays her significant courageous leadership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6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Closing Sentence: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52" y="1447800"/>
            <a:ext cx="87630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Closes/concludes </a:t>
            </a:r>
            <a:r>
              <a:rPr lang="en-US" sz="3200" dirty="0"/>
              <a:t>the body </a:t>
            </a:r>
            <a:r>
              <a:rPr lang="en-US" sz="3200" dirty="0" smtClean="0"/>
              <a:t>paragraph</a:t>
            </a:r>
          </a:p>
          <a:p>
            <a:r>
              <a:rPr lang="en-US" sz="3200" dirty="0" smtClean="0"/>
              <a:t>It could </a:t>
            </a:r>
            <a:r>
              <a:rPr lang="en-US" sz="3200" dirty="0"/>
              <a:t>be a restating of the topic </a:t>
            </a:r>
            <a:r>
              <a:rPr lang="en-US" sz="3200" dirty="0" smtClean="0"/>
              <a:t>sentence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could be an I have learned statement. ( I have learned) </a:t>
            </a:r>
            <a:r>
              <a:rPr lang="en-US" sz="3200" dirty="0" smtClean="0"/>
              <a:t>________.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Example: Margaret Thatcher’s bravery and boldness helped her to successfully lead England through troubled times and makes her the most significant leader in history.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6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0" y="0"/>
            <a:ext cx="41021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839200" cy="7589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Paragraph </a:t>
            </a:r>
            <a:r>
              <a:rPr lang="en-US" sz="1800" b="1" dirty="0" smtClean="0">
                <a:latin typeface="Agency FB" panose="020B0503020202020204" pitchFamily="34" charset="0"/>
              </a:rPr>
              <a:t>(this </a:t>
            </a:r>
            <a:r>
              <a:rPr lang="en-US" sz="1800" b="1" u="sng" dirty="0" smtClean="0">
                <a:latin typeface="Agency FB" panose="020B0503020202020204" pitchFamily="34" charset="0"/>
              </a:rPr>
              <a:t>does not </a:t>
            </a:r>
            <a:r>
              <a:rPr lang="en-US" sz="1800" b="1" dirty="0" smtClean="0">
                <a:latin typeface="Agency FB" panose="020B0503020202020204" pitchFamily="34" charset="0"/>
              </a:rPr>
              <a:t>have evidence 3 or commentary 3)</a:t>
            </a:r>
            <a:endParaRPr lang="en-US" sz="18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7" y="227076"/>
            <a:ext cx="9144000" cy="69357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                </a:t>
            </a:r>
          </a:p>
          <a:p>
            <a:pPr marL="0" indent="0">
              <a:buNone/>
            </a:pPr>
            <a:r>
              <a:rPr lang="en-US" sz="4200" b="1" dirty="0" smtClean="0">
                <a:latin typeface="Agency FB" panose="020B0503020202020204" pitchFamily="34" charset="0"/>
              </a:rPr>
              <a:t>    </a:t>
            </a:r>
            <a:r>
              <a:rPr lang="en-US" sz="3800" b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Margret Thatcher is the most significant person in history due to her fearlessness.  </a:t>
            </a:r>
            <a:r>
              <a:rPr lang="en-US" sz="3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To begin with, according to Biography.com, in a plot by the Irish Republic Army, she was meant to be killed by a bomb planted at the Conservative Conference in Brighton. She insisted that the conference continue, and gave a powerful speech the following day.</a:t>
            </a:r>
            <a:r>
              <a:rPr lang="en-US" sz="3800" b="1" dirty="0" smtClean="0">
                <a:latin typeface="Agency FB" panose="020B0503020202020204" pitchFamily="34" charset="0"/>
              </a:rPr>
              <a:t>  This displays her significance by remaining strong and carrying on in the face of immense personal danger.  </a:t>
            </a:r>
            <a:r>
              <a:rPr lang="en-US" sz="3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Next, as seen on History.com, Thatcher voiced her support for Ronald Reagan's air raids on Libya in 1986 and allowed U.S. forces to use British bases to help carry out the attack. </a:t>
            </a:r>
            <a:r>
              <a:rPr lang="en-US" sz="3800" b="1" dirty="0" smtClean="0">
                <a:latin typeface="Agency FB" panose="020B0503020202020204" pitchFamily="34" charset="0"/>
              </a:rPr>
              <a:t> This proves her substantial fearlessness as she was undaunted by the possible repercussions of her actions.</a:t>
            </a:r>
            <a:r>
              <a:rPr lang="en-US" sz="3800" b="1" dirty="0" smtClean="0">
                <a:solidFill>
                  <a:srgbClr val="3E20F0"/>
                </a:solidFill>
                <a:latin typeface="Agency FB" panose="020B0503020202020204" pitchFamily="34" charset="0"/>
              </a:rPr>
              <a:t> </a:t>
            </a:r>
            <a:r>
              <a:rPr lang="en-US" sz="3800" b="1" dirty="0" smtClean="0">
                <a:solidFill>
                  <a:srgbClr val="0070C0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Margaret Thatcher’s bravery and boldness helped her to successfully lead England through troubled times and makes her the most significant person in history.</a:t>
            </a:r>
            <a:endParaRPr lang="en-US" sz="3800" b="1" dirty="0">
              <a:solidFill>
                <a:srgbClr val="0070C0"/>
              </a:solidFill>
              <a:latin typeface="Agency FB" panose="020B0503020202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-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b="1" smtClean="0"/>
              <a:t>FOR </a:t>
            </a:r>
            <a:r>
              <a:rPr lang="en-US" sz="4400" b="1" smtClean="0"/>
              <a:t>FRIDAY’S </a:t>
            </a:r>
            <a:r>
              <a:rPr lang="en-US" sz="4400" b="1" dirty="0" smtClean="0"/>
              <a:t>READ AROUND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gency FB" panose="020B0503020202020204" pitchFamily="34" charset="0"/>
              </a:rPr>
              <a:t>One body paragraph AND the intro. paragraph</a:t>
            </a:r>
          </a:p>
          <a:p>
            <a:r>
              <a:rPr lang="en-US" sz="4000" b="1" dirty="0" smtClean="0"/>
              <a:t>Double spaced</a:t>
            </a:r>
          </a:p>
          <a:p>
            <a:r>
              <a:rPr lang="en-US" sz="4000" b="1" dirty="0" smtClean="0"/>
              <a:t>Times New </a:t>
            </a:r>
            <a:r>
              <a:rPr lang="en-US" sz="4000" b="1" dirty="0"/>
              <a:t>R</a:t>
            </a:r>
            <a:r>
              <a:rPr lang="en-US" sz="4000" b="1" dirty="0" smtClean="0"/>
              <a:t>oman or Arial, size 12</a:t>
            </a:r>
          </a:p>
          <a:p>
            <a:r>
              <a:rPr lang="en-US" sz="4000" b="1" dirty="0" smtClean="0"/>
              <a:t>Work cited the body paragraph</a:t>
            </a:r>
          </a:p>
          <a:p>
            <a:r>
              <a:rPr lang="en-US" sz="4000" b="1" dirty="0" smtClean="0"/>
              <a:t>SET UPs before all CDs</a:t>
            </a:r>
          </a:p>
          <a:p>
            <a:r>
              <a:rPr lang="en-US" sz="4000" b="1" dirty="0" smtClean="0"/>
              <a:t>Name, date, period on each paragraph</a:t>
            </a:r>
          </a:p>
          <a:p>
            <a:r>
              <a:rPr lang="en-US" sz="4000" b="1" dirty="0" smtClean="0"/>
              <a:t>Indent each paragraph</a:t>
            </a:r>
          </a:p>
          <a:p>
            <a:r>
              <a:rPr lang="en-US" sz="4000" b="1" dirty="0" smtClean="0"/>
              <a:t>SEPARATE pieces of paper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02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12898</TotalTime>
  <Words>778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Agency FB</vt:lpstr>
      <vt:lpstr>Aharoni</vt:lpstr>
      <vt:lpstr>Arial</vt:lpstr>
      <vt:lpstr>Calibri</vt:lpstr>
      <vt:lpstr>Calibri Light</vt:lpstr>
      <vt:lpstr>Office Theme</vt:lpstr>
      <vt:lpstr>The Argument Essay BODY PARAGRAPHS</vt:lpstr>
      <vt:lpstr>Key Components to the Argument Essay</vt:lpstr>
      <vt:lpstr>     Body Paragraph – TOPIC SENTENCE</vt:lpstr>
      <vt:lpstr>Evidence 1</vt:lpstr>
      <vt:lpstr>COMMENTARY</vt:lpstr>
      <vt:lpstr>REPEAT </vt:lpstr>
      <vt:lpstr>Closing Sentence:</vt:lpstr>
      <vt:lpstr>Example: Body Paragraph (this does not have evidence 3 or commentary 3)</vt:lpstr>
      <vt:lpstr>FOR FRIDAY’S READ AROUND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Persuasive Essay</dc:title>
  <dc:creator>Jennie Labor Dohoney</dc:creator>
  <cp:lastModifiedBy>Snider Adam</cp:lastModifiedBy>
  <cp:revision>126</cp:revision>
  <dcterms:created xsi:type="dcterms:W3CDTF">2010-02-22T20:40:25Z</dcterms:created>
  <dcterms:modified xsi:type="dcterms:W3CDTF">2019-03-18T14:31:33Z</dcterms:modified>
</cp:coreProperties>
</file>