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80" r:id="rId5"/>
    <p:sldId id="258" r:id="rId6"/>
    <p:sldId id="268" r:id="rId7"/>
    <p:sldId id="266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0F0"/>
    <a:srgbClr val="EA7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291A-1E1C-4485-868C-13360D0BAB37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2318B9A-78B7-4FED-ACDA-D987F051E7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2AFC40-6C65-4B9D-94BC-E9D6FB0B1FBD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FDB4-9A47-496D-9840-751C41DA73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A1EDCECC-3E85-45AF-8B8E-D803BC2D91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103E55-CE67-4DEB-BF37-2D468B88B505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EFE125-0358-454A-B379-52B81626A1E9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03116433-B5C7-45EA-B4D3-E53333C656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B8E7D-962D-4188-A309-344DCA89597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F3F6708-E536-4AED-BE24-B9CDA2365C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76B03C1B-D503-4268-9181-FC472D2E9391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6120E-478A-46C0-9A5F-236BA25F06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C0E4A0-7AEB-46C1-BE8C-1AD83C51F95C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E136699-29FD-4D5C-B8C2-33FAE5C34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A5016-D7EA-492E-B867-0A4A61238AD3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104EF5FB-8830-4426-8062-F25486B096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E9ABD3-319B-478B-8988-59B97519F089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7FB034-4354-4C04-991E-A907D840FC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5043828-8900-4D28-8553-517E3E411B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6CC54-C4B6-4483-BB95-8B3B1C838FFA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8361C13B-02FD-4BF5-8EF8-FA5AAEAC5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306F52D6-F4F5-4AE2-8674-4F361B4E6071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8E2B706-9C84-45C7-ACED-AAB860E5957D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A910D7-1180-480A-BDD7-AD2EAB0F9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52400" y="762000"/>
            <a:ext cx="8686800" cy="1470025"/>
          </a:xfrm>
        </p:spPr>
        <p:txBody>
          <a:bodyPr>
            <a:noAutofit/>
          </a:bodyPr>
          <a:lstStyle/>
          <a:p>
            <a:r>
              <a:rPr lang="en-US" sz="5400" b="1" dirty="0"/>
              <a:t>The Argument </a:t>
            </a:r>
            <a:r>
              <a:rPr lang="en-US" sz="5400" b="1" dirty="0" smtClean="0"/>
              <a:t>Essay</a:t>
            </a:r>
            <a:br>
              <a:rPr lang="en-US" sz="5400" b="1" dirty="0" smtClean="0"/>
            </a:br>
            <a:r>
              <a:rPr lang="en-US" sz="5400" b="1" smtClean="0"/>
              <a:t>Introductory Paragraph</a:t>
            </a:r>
            <a:endParaRPr lang="en-US" sz="5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2743200"/>
            <a:ext cx="4953000" cy="3952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 Essay Prompt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rmAutofit/>
          </a:bodyPr>
          <a:lstStyle/>
          <a:p>
            <a:r>
              <a:rPr lang="en-US" b="1" dirty="0"/>
              <a:t>Write a </a:t>
            </a:r>
            <a:r>
              <a:rPr lang="en-US" b="1" dirty="0" smtClean="0"/>
              <a:t>five </a:t>
            </a:r>
            <a:r>
              <a:rPr lang="en-US" b="1" dirty="0"/>
              <a:t>paragraph essay (intro., </a:t>
            </a:r>
            <a:r>
              <a:rPr lang="en-US" b="1" dirty="0" smtClean="0"/>
              <a:t>2 </a:t>
            </a:r>
            <a:r>
              <a:rPr lang="en-US" b="1" dirty="0"/>
              <a:t>body, 1 rebuttal, conclusion) that defends why your person is the most significant in their field(s).  </a:t>
            </a:r>
          </a:p>
          <a:p>
            <a:endParaRPr lang="en-US" dirty="0"/>
          </a:p>
          <a:p>
            <a:r>
              <a:rPr lang="en-US" dirty="0"/>
              <a:t>Thesis example:   _______ is the most significant </a:t>
            </a:r>
          </a:p>
          <a:p>
            <a:pPr marL="0" indent="0">
              <a:buNone/>
            </a:pPr>
            <a:r>
              <a:rPr lang="en-US" sz="1600" dirty="0">
                <a:latin typeface="Agency FB" panose="020B0503020202020204" pitchFamily="34" charset="0"/>
              </a:rPr>
              <a:t>                          		               (your person)</a:t>
            </a:r>
          </a:p>
          <a:p>
            <a:pPr marL="0" indent="0">
              <a:buNone/>
            </a:pPr>
            <a:r>
              <a:rPr lang="en-US" dirty="0"/>
              <a:t>_______ because of his/her ________, ________,</a:t>
            </a:r>
          </a:p>
          <a:p>
            <a:pPr marL="0" indent="0">
              <a:buNone/>
            </a:pPr>
            <a:r>
              <a:rPr lang="en-US" sz="1800" dirty="0">
                <a:latin typeface="Agency FB" panose="020B0503020202020204" pitchFamily="34" charset="0"/>
              </a:rPr>
              <a:t>       </a:t>
            </a:r>
            <a:r>
              <a:rPr lang="en-US" sz="1200" dirty="0">
                <a:latin typeface="Agency FB" panose="020B0503020202020204" pitchFamily="34" charset="0"/>
              </a:rPr>
              <a:t> </a:t>
            </a:r>
            <a:r>
              <a:rPr lang="en-US" sz="1800" dirty="0">
                <a:latin typeface="Agency FB" panose="020B0503020202020204" pitchFamily="34" charset="0"/>
              </a:rPr>
              <a:t>(field)                                                                                        (reason/body 1)                      (reason/body 2)</a:t>
            </a:r>
          </a:p>
          <a:p>
            <a:pPr marL="0" indent="0">
              <a:buNone/>
            </a:pPr>
            <a:r>
              <a:rPr lang="en-US" dirty="0"/>
              <a:t>and _____.</a:t>
            </a:r>
          </a:p>
          <a:p>
            <a:pPr marL="0" indent="0">
              <a:buNone/>
            </a:pPr>
            <a:r>
              <a:rPr lang="en-US" sz="1800" dirty="0">
                <a:latin typeface="Agency FB" panose="020B0503020202020204" pitchFamily="34" charset="0"/>
              </a:rPr>
              <a:t>              (reason/body 3)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Key Components to the Argument Essay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152" y="1524000"/>
            <a:ext cx="8991600" cy="45720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>
                <a:latin typeface="Agency FB" panose="020B0503020202020204" pitchFamily="34" charset="0"/>
              </a:rPr>
              <a:t>The introductory paragraph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>
                <a:latin typeface="Agency FB" panose="020B0503020202020204" pitchFamily="34" charset="0"/>
              </a:rPr>
              <a:t>The body paragraphs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>
                <a:latin typeface="Agency FB" panose="020B0503020202020204" pitchFamily="34" charset="0"/>
              </a:rPr>
              <a:t>The rebuttal/counter-argument paragraph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>
                <a:latin typeface="Agency FB" panose="020B0503020202020204" pitchFamily="34" charset="0"/>
              </a:rPr>
              <a:t>The conclusion paragraph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 Getter/General Topic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572000"/>
          </a:xfrm>
        </p:spPr>
        <p:txBody>
          <a:bodyPr/>
          <a:lstStyle/>
          <a:p>
            <a:r>
              <a:rPr lang="en-US" b="1" dirty="0"/>
              <a:t>Introduce your significant person</a:t>
            </a:r>
          </a:p>
          <a:p>
            <a:r>
              <a:rPr lang="en-US" b="1" dirty="0"/>
              <a:t>State an interesting fact</a:t>
            </a:r>
          </a:p>
          <a:p>
            <a:r>
              <a:rPr lang="en-US" b="1" dirty="0"/>
              <a:t>Ask a thought provoking question                       </a:t>
            </a:r>
            <a:r>
              <a:rPr lang="en-US" sz="2400" b="1" dirty="0"/>
              <a:t>(that will later be answered somewhere in the essay)</a:t>
            </a:r>
          </a:p>
          <a:p>
            <a:r>
              <a:rPr lang="en-US" sz="2400" b="1" dirty="0"/>
              <a:t>Present a powerful quote from or about your person</a:t>
            </a:r>
          </a:p>
          <a:p>
            <a:r>
              <a:rPr lang="en-US" b="1" dirty="0"/>
              <a:t>INTRODUCE YOUR PERSON AND GET THE READER’S ATTENTION (make the reader want to continue reading your essay)</a:t>
            </a:r>
          </a:p>
        </p:txBody>
      </p:sp>
    </p:spTree>
    <p:extLst>
      <p:ext uri="{BB962C8B-B14F-4D97-AF65-F5344CB8AC3E}">
        <p14:creationId xmlns:p14="http://schemas.microsoft.com/office/powerpoint/2010/main" val="33877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88471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Introductory Paragraph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Attention Getter: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11343" cy="45720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en-US" sz="3600" dirty="0">
                <a:latin typeface="Agency FB" panose="020B0503020202020204" pitchFamily="34" charset="0"/>
              </a:rPr>
              <a:t>	</a:t>
            </a:r>
            <a:r>
              <a:rPr lang="en-US" sz="3600" b="1" dirty="0">
                <a:solidFill>
                  <a:srgbClr val="3E20F0"/>
                </a:solidFill>
                <a:latin typeface="Agency FB" panose="020B0503020202020204" pitchFamily="34" charset="0"/>
              </a:rPr>
              <a:t>The introductory paragraph should grab                     the reader’s attention. It can do so by:</a:t>
            </a:r>
          </a:p>
          <a:p>
            <a:r>
              <a:rPr lang="en-US" sz="3600" b="1" dirty="0">
                <a:latin typeface="Agency FB" panose="020B0503020202020204" pitchFamily="34" charset="0"/>
              </a:rPr>
              <a:t>Giving some interesting information about your person</a:t>
            </a:r>
          </a:p>
          <a:p>
            <a:r>
              <a:rPr lang="en-US" sz="3600" b="1" dirty="0">
                <a:latin typeface="Agency FB" panose="020B0503020202020204" pitchFamily="34" charset="0"/>
              </a:rPr>
              <a:t>Ask a thought-provoking question</a:t>
            </a:r>
          </a:p>
          <a:p>
            <a:r>
              <a:rPr lang="en-US" sz="3600" b="1" dirty="0">
                <a:latin typeface="Agency FB" panose="020B0503020202020204" pitchFamily="34" charset="0"/>
              </a:rPr>
              <a:t>Use a quote from or about your significant person </a:t>
            </a:r>
          </a:p>
          <a:p>
            <a:r>
              <a:rPr lang="en-US" sz="3600" b="1" dirty="0">
                <a:latin typeface="Agency FB" panose="020B0503020202020204" pitchFamily="34" charset="0"/>
              </a:rPr>
              <a:t>You could use one or more of these to overwhelm the reader with hooks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75895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Introductory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8991600" cy="45720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gency FB" panose="020B0503020202020204" pitchFamily="34" charset="0"/>
              </a:rPr>
              <a:t>The introductory paragraph should clearly end by mentioning your opinion on a debatable topic.</a:t>
            </a:r>
          </a:p>
          <a:p>
            <a:r>
              <a:rPr lang="en-US" sz="4000" b="1" dirty="0">
                <a:latin typeface="Agency FB" panose="020B0503020202020204" pitchFamily="34" charset="0"/>
              </a:rPr>
              <a:t>Your claim will be further expanded upon in the body paragraphs.  </a:t>
            </a:r>
            <a:r>
              <a:rPr lang="en-US" sz="4000" b="1" u="sng" dirty="0">
                <a:latin typeface="Agency FB" panose="020B0503020202020204" pitchFamily="34" charset="0"/>
              </a:rPr>
              <a:t>Do not</a:t>
            </a:r>
            <a:r>
              <a:rPr lang="en-US" sz="4000" b="1" dirty="0">
                <a:latin typeface="Agency FB" panose="020B0503020202020204" pitchFamily="34" charset="0"/>
              </a:rPr>
              <a:t> use evidence here that you will present in the body paragraphs.</a:t>
            </a:r>
          </a:p>
          <a:p>
            <a:r>
              <a:rPr lang="en-US" sz="4000" b="1" dirty="0">
                <a:latin typeface="Agency FB" panose="020B0503020202020204" pitchFamily="34" charset="0"/>
              </a:rPr>
              <a:t>The introductory paragraph should end with your thesis statement (your claim) and tell what your body paragraphs will focus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-152400"/>
            <a:ext cx="8534400" cy="75895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Introductory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9700" y="457200"/>
            <a:ext cx="8991600" cy="6096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           Example of a complete introductory paragraph: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>
                <a:latin typeface="Agency FB" panose="020B0503020202020204" pitchFamily="34" charset="0"/>
              </a:rPr>
              <a:t>    Margret Thatcher was born October 13, 1925 in Grantham, England. She died on April 8, 2013, at age 87. She is most famous </a:t>
            </a:r>
            <a:r>
              <a:rPr lang="en-US" sz="3600" b="1">
                <a:latin typeface="Agency FB" panose="020B0503020202020204" pitchFamily="34" charset="0"/>
              </a:rPr>
              <a:t>for becoming </a:t>
            </a:r>
            <a:r>
              <a:rPr lang="en-US" sz="3600" b="1" dirty="0">
                <a:latin typeface="Agency FB" panose="020B0503020202020204" pitchFamily="34" charset="0"/>
              </a:rPr>
              <a:t>the first female prime minister of England in 1979. It is believed that she survived on just four hours sleep a night. Her nickname is “The Iron Lady" for being tough and sticking to her decisions. Her greatest ally was U.S. President Ronald Reagan.  In 1984, she was almost assassinated by a bomb. </a:t>
            </a:r>
            <a:r>
              <a:rPr lang="en-US" sz="3600" b="1" dirty="0">
                <a:solidFill>
                  <a:srgbClr val="3E20F0"/>
                </a:solidFill>
                <a:latin typeface="Agency FB" panose="020B0503020202020204" pitchFamily="34" charset="0"/>
              </a:rPr>
              <a:t>Margret Thatcher is the most significant person due to breaking gender norms, her strong will and her leadership skills. </a:t>
            </a:r>
            <a:endParaRPr lang="en-US" sz="4800" b="1" dirty="0">
              <a:solidFill>
                <a:srgbClr val="3E20F0"/>
              </a:solidFill>
              <a:latin typeface="Agency FB" panose="020B0503020202020204" pitchFamily="34" charset="0"/>
            </a:endParaRPr>
          </a:p>
          <a:p>
            <a:pPr>
              <a:buNone/>
            </a:pPr>
            <a:endParaRPr lang="en-US" sz="4000" b="1" dirty="0">
              <a:solidFill>
                <a:srgbClr val="3E20F0"/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Introductory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202" y="1524000"/>
            <a:ext cx="8953500" cy="5181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>
                <a:latin typeface="Agency FB" panose="020B0503020202020204" pitchFamily="34" charset="0"/>
              </a:rPr>
              <a:t>The introductory paragraph </a:t>
            </a:r>
            <a:r>
              <a:rPr lang="en-US" sz="3600" b="1" dirty="0">
                <a:latin typeface="Agency FB" panose="020B0503020202020204" pitchFamily="34" charset="0"/>
              </a:rPr>
              <a:t>MUST</a:t>
            </a:r>
            <a:r>
              <a:rPr lang="en-US" sz="3600" dirty="0">
                <a:latin typeface="Agency FB" panose="020B0503020202020204" pitchFamily="34" charset="0"/>
              </a:rPr>
              <a:t> end with a clear opinion statement (your </a:t>
            </a:r>
            <a:r>
              <a:rPr lang="en-US" sz="3600" b="1" dirty="0">
                <a:latin typeface="Agency FB" panose="020B0503020202020204" pitchFamily="34" charset="0"/>
              </a:rPr>
              <a:t>CLAIM</a:t>
            </a:r>
            <a:r>
              <a:rPr lang="en-US" sz="3600" dirty="0">
                <a:latin typeface="Agency FB" panose="020B0503020202020204" pitchFamily="34" charset="0"/>
              </a:rPr>
              <a:t>/</a:t>
            </a:r>
            <a:r>
              <a:rPr lang="en-US" sz="3600" b="1" dirty="0">
                <a:latin typeface="Agency FB" panose="020B0503020202020204" pitchFamily="34" charset="0"/>
              </a:rPr>
              <a:t>thesis</a:t>
            </a:r>
            <a:r>
              <a:rPr lang="en-US" sz="3600" dirty="0">
                <a:latin typeface="Agency FB" panose="020B0503020202020204" pitchFamily="34" charset="0"/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Below is a generic thesis template: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/>
              <a:t> 				__</a:t>
            </a:r>
            <a:r>
              <a:rPr lang="en-US" dirty="0"/>
              <a:t>    </a:t>
            </a:r>
            <a:r>
              <a:rPr lang="en-US" u="sng" dirty="0"/>
              <a:t>is the most significant</a:t>
            </a:r>
            <a:r>
              <a:rPr lang="en-US" dirty="0"/>
              <a:t> because of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  (Person/topic)			(claim)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</a:p>
          <a:p>
            <a:pPr>
              <a:buNone/>
              <a:defRPr/>
            </a:pPr>
            <a:r>
              <a:rPr lang="en-US" dirty="0"/>
              <a:t>his/her </a:t>
            </a:r>
            <a:r>
              <a:rPr lang="en-US" u="sng" dirty="0"/>
              <a:t>      	 _____</a:t>
            </a:r>
            <a:r>
              <a:rPr lang="en-US" dirty="0"/>
              <a:t> , </a:t>
            </a:r>
            <a:r>
              <a:rPr lang="en-US" u="sng" dirty="0"/>
              <a:t>        		</a:t>
            </a:r>
            <a:r>
              <a:rPr lang="en-US" dirty="0"/>
              <a:t> and ___________.</a:t>
            </a:r>
          </a:p>
          <a:p>
            <a:pPr>
              <a:buNone/>
              <a:defRPr/>
            </a:pPr>
            <a:r>
              <a:rPr lang="en-US" dirty="0"/>
              <a:t>               </a:t>
            </a:r>
            <a:r>
              <a:rPr lang="en-US" dirty="0">
                <a:latin typeface="Agency FB" panose="020B0503020202020204" pitchFamily="34" charset="0"/>
              </a:rPr>
              <a:t>(reason/body 1)        (reason/body 2)                   (reason/body 3)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286512" y="-152400"/>
            <a:ext cx="8534400" cy="75895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Introductory Paragraph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316992" y="619252"/>
            <a:ext cx="8503920" cy="5933948"/>
          </a:xfrm>
        </p:spPr>
        <p:txBody>
          <a:bodyPr>
            <a:normAutofit fontScale="92500" lnSpcReduction="10000"/>
          </a:bodyPr>
          <a:lstStyle/>
          <a:p>
            <a:pPr algn="ctr">
              <a:buFont typeface="Arial" charset="0"/>
              <a:buNone/>
            </a:pPr>
            <a:r>
              <a:rPr lang="en-US" b="1" dirty="0"/>
              <a:t>Thesis Examples:</a:t>
            </a:r>
          </a:p>
          <a:p>
            <a:pPr>
              <a:buFont typeface="Arial" charset="0"/>
              <a:buNone/>
            </a:pPr>
            <a:r>
              <a:rPr lang="en-US" sz="5400" b="1" dirty="0">
                <a:latin typeface="Agency FB" panose="020B0503020202020204" pitchFamily="34" charset="0"/>
              </a:rPr>
              <a:t>________ </a:t>
            </a:r>
            <a:r>
              <a:rPr lang="en-US" sz="3600" b="1" dirty="0">
                <a:latin typeface="Agency FB" panose="020B0503020202020204" pitchFamily="34" charset="0"/>
              </a:rPr>
              <a:t>is the most significant person due to </a:t>
            </a:r>
          </a:p>
          <a:p>
            <a:pPr>
              <a:buFont typeface="Arial" charset="0"/>
              <a:buNone/>
            </a:pPr>
            <a:r>
              <a:rPr lang="en-US" sz="3600" b="1" dirty="0">
                <a:latin typeface="Agency FB" panose="020B0503020202020204" pitchFamily="34" charset="0"/>
              </a:rPr>
              <a:t>her advocacy, legacy, and recognition she gained </a:t>
            </a:r>
          </a:p>
          <a:p>
            <a:pPr>
              <a:buFont typeface="Arial" charset="0"/>
              <a:buNone/>
            </a:pPr>
            <a:r>
              <a:rPr lang="en-US" sz="3600" b="1" dirty="0">
                <a:latin typeface="Agency FB" panose="020B0503020202020204" pitchFamily="34" charset="0"/>
              </a:rPr>
              <a:t>through her selflessness. </a:t>
            </a:r>
          </a:p>
          <a:p>
            <a:pPr>
              <a:buFont typeface="Arial" charset="0"/>
              <a:buNone/>
            </a:pPr>
            <a:endParaRPr lang="en-US" sz="1050" b="1" dirty="0">
              <a:latin typeface="Agency FB" panose="020B0503020202020204" pitchFamily="34" charset="0"/>
            </a:endParaRPr>
          </a:p>
          <a:p>
            <a:pPr>
              <a:buFont typeface="Arial" charset="0"/>
              <a:buNone/>
            </a:pPr>
            <a:r>
              <a:rPr lang="en-US" sz="3600" b="1" dirty="0">
                <a:latin typeface="Agency FB" panose="020B0503020202020204" pitchFamily="34" charset="0"/>
              </a:rPr>
              <a:t>_____________ is the most significant person </a:t>
            </a:r>
          </a:p>
          <a:p>
            <a:pPr>
              <a:buFont typeface="Arial" charset="0"/>
              <a:buNone/>
            </a:pPr>
            <a:r>
              <a:rPr lang="en-US" sz="3600" b="1" dirty="0">
                <a:latin typeface="Agency FB" panose="020B0503020202020204" pitchFamily="34" charset="0"/>
              </a:rPr>
              <a:t>because of his wealth, inventions, and overcoming</a:t>
            </a:r>
          </a:p>
          <a:p>
            <a:pPr>
              <a:buFont typeface="Arial" charset="0"/>
              <a:buNone/>
            </a:pPr>
            <a:r>
              <a:rPr lang="en-US" sz="3600" b="1" dirty="0">
                <a:latin typeface="Agency FB" panose="020B0503020202020204" pitchFamily="34" charset="0"/>
              </a:rPr>
              <a:t>tragedies. </a:t>
            </a:r>
          </a:p>
          <a:p>
            <a:pPr>
              <a:buFont typeface="Arial" charset="0"/>
              <a:buNone/>
            </a:pPr>
            <a:endParaRPr lang="en-US" sz="2000" b="1" dirty="0">
              <a:latin typeface="Agency FB" panose="020B0503020202020204" pitchFamily="34" charset="0"/>
            </a:endParaRPr>
          </a:p>
          <a:p>
            <a:pPr>
              <a:buFont typeface="Arial" charset="0"/>
              <a:buNone/>
            </a:pPr>
            <a:r>
              <a:rPr lang="en-US" sz="3000" b="1" dirty="0">
                <a:latin typeface="Agency FB" panose="020B0503020202020204" pitchFamily="34" charset="0"/>
              </a:rPr>
              <a:t>________________ is the most significant person in history due </a:t>
            </a:r>
          </a:p>
          <a:p>
            <a:pPr>
              <a:buFont typeface="Arial" charset="0"/>
              <a:buNone/>
            </a:pPr>
            <a:r>
              <a:rPr lang="en-US" sz="3000" b="1" dirty="0">
                <a:latin typeface="Agency FB" panose="020B0503020202020204" pitchFamily="34" charset="0"/>
              </a:rPr>
              <a:t>to his military career, political career, and </a:t>
            </a:r>
            <a:r>
              <a:rPr lang="en-US" sz="3000" b="1">
                <a:latin typeface="Agency FB" panose="020B0503020202020204" pitchFamily="34" charset="0"/>
              </a:rPr>
              <a:t>artistic masterpieces.</a:t>
            </a:r>
            <a:endParaRPr lang="en-US" sz="2600" b="1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9745</TotalTime>
  <Words>403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Agency FB</vt:lpstr>
      <vt:lpstr>Arial</vt:lpstr>
      <vt:lpstr>Georgia</vt:lpstr>
      <vt:lpstr>Wingdings</vt:lpstr>
      <vt:lpstr>Wingdings 2</vt:lpstr>
      <vt:lpstr>Civic</vt:lpstr>
      <vt:lpstr>The Argument Essay Introductory Paragraph</vt:lpstr>
      <vt:lpstr>Argument Essay Prompt</vt:lpstr>
      <vt:lpstr>Key Components to the Argument Essay</vt:lpstr>
      <vt:lpstr>Attention Getter/General Topic Introduction</vt:lpstr>
      <vt:lpstr>The Introductory Paragraph Attention Getter:</vt:lpstr>
      <vt:lpstr>The Introductory Paragraph</vt:lpstr>
      <vt:lpstr>Introductory Paragraph</vt:lpstr>
      <vt:lpstr>The Introductory Paragraph</vt:lpstr>
      <vt:lpstr>The Introductory Paragraph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Persuasive Essay</dc:title>
  <dc:creator>Jennie Labor Dohoney</dc:creator>
  <cp:lastModifiedBy>Snider Adam</cp:lastModifiedBy>
  <cp:revision>96</cp:revision>
  <dcterms:created xsi:type="dcterms:W3CDTF">2010-02-22T20:40:25Z</dcterms:created>
  <dcterms:modified xsi:type="dcterms:W3CDTF">2019-03-19T15:54:17Z</dcterms:modified>
</cp:coreProperties>
</file>