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9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4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7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6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5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5532-0AB5-4B91-A23D-0A61D01B078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AD2E-599B-4B02-94C8-DBA94EDD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978" y="0"/>
            <a:ext cx="9430043" cy="2387600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Argument Essay</a:t>
            </a:r>
            <a:endParaRPr lang="en-US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279675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Rebuttal/Counter-Argument Paragraph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Where does this paragraph go?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3513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 have a choice:</a:t>
            </a:r>
          </a:p>
          <a:p>
            <a:pPr marL="0" indent="0" algn="ctr">
              <a:buNone/>
            </a:pPr>
            <a:r>
              <a:rPr lang="en-US" sz="3200" dirty="0" smtClean="0"/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It may go after the intro. Paragraph and before your body paragraphs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	                                                        or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after the body paragraphs and before the conclusion paragraphs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It’s your choice, but choose wisely.</a:t>
            </a:r>
          </a:p>
          <a:p>
            <a:pPr marL="0" indent="0" algn="ctr">
              <a:buNone/>
            </a:pPr>
            <a:r>
              <a:rPr lang="en-US" dirty="0" smtClean="0"/>
              <a:t>With great power comes great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35687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0"/>
            <a:ext cx="10515600" cy="1325563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TOPIC SENTENCE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" y="1220713"/>
            <a:ext cx="12136902" cy="548917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gency FB" panose="020B0503020202020204" pitchFamily="34" charset="0"/>
              </a:rPr>
              <a:t>You must acknowledge the other side’s opinion.  </a:t>
            </a:r>
            <a:endParaRPr lang="en-US" sz="3200" b="1" dirty="0" smtClean="0">
              <a:latin typeface="Agency FB" panose="020B0503020202020204" pitchFamily="34" charset="0"/>
            </a:endParaRPr>
          </a:p>
          <a:p>
            <a:r>
              <a:rPr lang="en-US" sz="3200" b="1" dirty="0" smtClean="0">
                <a:latin typeface="Agency FB" panose="020B0503020202020204" pitchFamily="34" charset="0"/>
              </a:rPr>
              <a:t>Begin </a:t>
            </a:r>
            <a:r>
              <a:rPr lang="en-US" sz="3200" b="1" dirty="0">
                <a:latin typeface="Agency FB" panose="020B0503020202020204" pitchFamily="34" charset="0"/>
              </a:rPr>
              <a:t>by admitting what some people think (it is the opposite of your opinion).  </a:t>
            </a:r>
            <a:endParaRPr lang="en-US" sz="3200" b="1" dirty="0" smtClean="0">
              <a:latin typeface="Agency FB" panose="020B0503020202020204" pitchFamily="34" charset="0"/>
            </a:endParaRPr>
          </a:p>
          <a:p>
            <a:r>
              <a:rPr lang="en-US" sz="3200" b="1" u="sng" dirty="0" smtClean="0">
                <a:latin typeface="Agency FB" panose="020B0503020202020204" pitchFamily="34" charset="0"/>
              </a:rPr>
              <a:t>You </a:t>
            </a:r>
            <a:r>
              <a:rPr lang="en-US" sz="3200" b="1" u="sng" dirty="0">
                <a:latin typeface="Agency FB" panose="020B0503020202020204" pitchFamily="34" charset="0"/>
              </a:rPr>
              <a:t>do not attack, belittle or put them down</a:t>
            </a:r>
            <a:r>
              <a:rPr lang="en-US" sz="3200" b="1" dirty="0">
                <a:latin typeface="Agency FB" panose="020B0503020202020204" pitchFamily="34" charset="0"/>
              </a:rPr>
              <a:t>. </a:t>
            </a:r>
            <a:endParaRPr lang="en-US" sz="3200" b="1" dirty="0" smtClean="0">
              <a:latin typeface="Agency FB" panose="020B0503020202020204" pitchFamily="34" charset="0"/>
            </a:endParaRPr>
          </a:p>
          <a:p>
            <a:pPr algn="ctr"/>
            <a:r>
              <a:rPr lang="en-US" sz="3200" b="1" dirty="0" smtClean="0">
                <a:latin typeface="Agency FB" panose="020B0503020202020204" pitchFamily="34" charset="0"/>
              </a:rPr>
              <a:t>Use a rebuttal </a:t>
            </a:r>
            <a:r>
              <a:rPr lang="en-US" sz="3200" b="1" dirty="0">
                <a:latin typeface="Agency FB" panose="020B0503020202020204" pitchFamily="34" charset="0"/>
              </a:rPr>
              <a:t>Sentence Starters:</a:t>
            </a:r>
            <a:endParaRPr lang="en-US" sz="3200" dirty="0">
              <a:latin typeface="Agency FB" panose="020B0503020202020204" pitchFamily="34" charset="0"/>
            </a:endParaRPr>
          </a:p>
          <a:p>
            <a:r>
              <a:rPr lang="en-US" sz="2400" b="1" dirty="0">
                <a:latin typeface="Agency FB" panose="020B0503020202020204" pitchFamily="34" charset="0"/>
              </a:rPr>
              <a:t>There are some people that believe…  </a:t>
            </a:r>
            <a:r>
              <a:rPr lang="en-US" sz="2400" b="1" dirty="0" smtClean="0">
                <a:latin typeface="Agency FB" panose="020B0503020202020204" pitchFamily="34" charset="0"/>
              </a:rPr>
              <a:t>    An </a:t>
            </a:r>
            <a:r>
              <a:rPr lang="en-US" sz="2400" b="1" dirty="0">
                <a:latin typeface="Agency FB" panose="020B0503020202020204" pitchFamily="34" charset="0"/>
              </a:rPr>
              <a:t>alternative way of thinking is…   </a:t>
            </a:r>
            <a:r>
              <a:rPr lang="en-US" sz="2400" b="1" dirty="0" smtClean="0">
                <a:latin typeface="Agency FB" panose="020B0503020202020204" pitchFamily="34" charset="0"/>
              </a:rPr>
              <a:t>      </a:t>
            </a:r>
            <a:r>
              <a:rPr lang="en-US" sz="2400" b="1" dirty="0">
                <a:latin typeface="Agency FB" panose="020B0503020202020204" pitchFamily="34" charset="0"/>
              </a:rPr>
              <a:t>Others may disagree and say…</a:t>
            </a:r>
            <a:endParaRPr lang="en-US" sz="2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EXAMPLE</a:t>
            </a:r>
            <a:r>
              <a:rPr lang="en-US" sz="3200" b="1" dirty="0" smtClean="0">
                <a:latin typeface="Agency FB" panose="020B0503020202020204" pitchFamily="34" charset="0"/>
              </a:rPr>
              <a:t>: There are some people that believe _________________ is the most influential </a:t>
            </a:r>
            <a:r>
              <a:rPr lang="en-US" sz="32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advocate</a:t>
            </a:r>
            <a:r>
              <a:rPr lang="en-US" sz="3200" b="1" dirty="0" smtClean="0">
                <a:latin typeface="Agency FB" panose="020B0503020202020204" pitchFamily="34" charset="0"/>
              </a:rPr>
              <a:t> in history.                            (not your person)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EXAMPLE</a:t>
            </a:r>
            <a:r>
              <a:rPr lang="en-US" sz="3200" b="1" dirty="0" smtClean="0">
                <a:latin typeface="Agency FB" panose="020B0503020202020204" pitchFamily="34" charset="0"/>
              </a:rPr>
              <a:t>: An alternative way of thinking is that _______________ is the most significant </a:t>
            </a:r>
            <a:r>
              <a:rPr lang="en-US" sz="32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scientist</a:t>
            </a:r>
            <a:r>
              <a:rPr lang="en-US" sz="3200" b="1" dirty="0" smtClean="0">
                <a:latin typeface="Agency FB" panose="020B0503020202020204" pitchFamily="34" charset="0"/>
              </a:rPr>
              <a:t>.                                            (not your person</a:t>
            </a:r>
            <a:r>
              <a:rPr lang="en-US" sz="3200" b="1" dirty="0" smtClean="0">
                <a:latin typeface="Agency FB" panose="020B0503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EXAMPLE</a:t>
            </a:r>
            <a:r>
              <a:rPr lang="en-US" sz="3200" b="1" dirty="0" smtClean="0">
                <a:latin typeface="Agency FB" panose="020B0503020202020204" pitchFamily="34" charset="0"/>
              </a:rPr>
              <a:t>:  Others may disagree and say __________________ is the most</a:t>
            </a:r>
            <a:endParaRPr lang="en-US" sz="3200" b="1" dirty="0" smtClean="0">
              <a:solidFill>
                <a:srgbClr val="92D05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-3535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EVIDENCE (x2)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295"/>
            <a:ext cx="12070080" cy="608670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gency FB" panose="020B0503020202020204" pitchFamily="34" charset="0"/>
              </a:rPr>
              <a:t>Support their view point (which is the opposite of yours) with a </a:t>
            </a:r>
            <a:r>
              <a:rPr lang="en-US" sz="3200" dirty="0" smtClean="0">
                <a:latin typeface="Agency FB" panose="020B0503020202020204" pitchFamily="34" charset="0"/>
              </a:rPr>
              <a:t>reason (evidence) why.</a:t>
            </a:r>
          </a:p>
          <a:p>
            <a:r>
              <a:rPr lang="en-US" sz="3200" dirty="0" smtClean="0">
                <a:latin typeface="Agency FB" panose="020B0503020202020204" pitchFamily="34" charset="0"/>
              </a:rPr>
              <a:t> This support (or argument) that </a:t>
            </a:r>
            <a:r>
              <a:rPr lang="en-US" sz="3200" dirty="0">
                <a:latin typeface="Agency FB" panose="020B0503020202020204" pitchFamily="34" charset="0"/>
              </a:rPr>
              <a:t>they might use against </a:t>
            </a:r>
            <a:r>
              <a:rPr lang="en-US" sz="3200" dirty="0" smtClean="0">
                <a:latin typeface="Agency FB" panose="020B0503020202020204" pitchFamily="34" charset="0"/>
              </a:rPr>
              <a:t>your claim.</a:t>
            </a:r>
            <a:endParaRPr lang="en-US" sz="3200" dirty="0"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Use </a:t>
            </a:r>
            <a:r>
              <a:rPr lang="en-US" b="1" dirty="0"/>
              <a:t>a transition to start the sentence: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   They </a:t>
            </a:r>
            <a:r>
              <a:rPr lang="en-US" b="1" dirty="0">
                <a:latin typeface="Agency FB" panose="020B0503020202020204" pitchFamily="34" charset="0"/>
              </a:rPr>
              <a:t>feel…      </a:t>
            </a:r>
            <a:r>
              <a:rPr lang="en-US" b="1" dirty="0" smtClean="0">
                <a:latin typeface="Agency FB" panose="020B0503020202020204" pitchFamily="34" charset="0"/>
              </a:rPr>
              <a:t>  </a:t>
            </a:r>
            <a:r>
              <a:rPr lang="en-US" b="1" dirty="0">
                <a:latin typeface="Agency FB" panose="020B0503020202020204" pitchFamily="34" charset="0"/>
              </a:rPr>
              <a:t>They claim…     </a:t>
            </a:r>
            <a:r>
              <a:rPr lang="en-US" b="1" dirty="0" smtClean="0">
                <a:latin typeface="Agency FB" panose="020B0503020202020204" pitchFamily="34" charset="0"/>
              </a:rPr>
              <a:t>    </a:t>
            </a:r>
            <a:r>
              <a:rPr lang="en-US" b="1" dirty="0">
                <a:latin typeface="Agency FB" panose="020B0503020202020204" pitchFamily="34" charset="0"/>
              </a:rPr>
              <a:t>They state…       </a:t>
            </a:r>
            <a:r>
              <a:rPr lang="en-US" b="1" dirty="0" smtClean="0">
                <a:latin typeface="Agency FB" panose="020B0503020202020204" pitchFamily="34" charset="0"/>
              </a:rPr>
              <a:t>   </a:t>
            </a:r>
            <a:r>
              <a:rPr lang="en-US" b="1" dirty="0">
                <a:latin typeface="Agency FB" panose="020B0503020202020204" pitchFamily="34" charset="0"/>
              </a:rPr>
              <a:t>They point out…. </a:t>
            </a:r>
            <a:r>
              <a:rPr lang="en-US" b="1" dirty="0" smtClean="0">
                <a:latin typeface="Agency FB" panose="020B0503020202020204" pitchFamily="34" charset="0"/>
              </a:rPr>
              <a:t>     </a:t>
            </a:r>
            <a:r>
              <a:rPr lang="en-US" b="1" dirty="0">
                <a:latin typeface="Agency FB" panose="020B0503020202020204" pitchFamily="34" charset="0"/>
              </a:rPr>
              <a:t>These people announce</a:t>
            </a:r>
            <a:r>
              <a:rPr lang="en-US" b="1" dirty="0" smtClean="0">
                <a:latin typeface="Agency FB" panose="020B0503020202020204" pitchFamily="34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They state that Martin Luther King, Jr. help to desegregate the South.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EXAMPLE</a:t>
            </a:r>
            <a:r>
              <a:rPr lang="en-US" sz="3200" dirty="0" smtClean="0">
                <a:latin typeface="Agency FB" panose="020B0503020202020204" pitchFamily="34" charset="0"/>
              </a:rPr>
              <a:t>: They point out that Stephen Hawking has astounding theories about black holes.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Example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They point out that John F. Kennedy help create NASA and was a main proponent of the space race</a:t>
            </a:r>
            <a:r>
              <a:rPr lang="en-US" sz="3200" dirty="0" smtClean="0">
                <a:latin typeface="Agency FB" panose="020B05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200" dirty="0" smtClean="0">
                <a:latin typeface="Agency FB" panose="020B0503020202020204" pitchFamily="34" charset="0"/>
              </a:rPr>
              <a:t>                                                   </a:t>
            </a:r>
            <a:r>
              <a:rPr lang="en-US" sz="3200" b="1" u="sng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THERE IS NO COMMENTARY (CM)</a:t>
            </a:r>
            <a:endParaRPr lang="en-US" sz="3200" b="1" u="sng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YOUR </a:t>
            </a:r>
            <a:r>
              <a:rPr lang="en-US" sz="5400" b="1" u="sng" dirty="0" smtClean="0"/>
              <a:t>REBUTTAL/COUNTER</a:t>
            </a:r>
            <a:r>
              <a:rPr lang="en-US" sz="5400" b="1" dirty="0" smtClean="0"/>
              <a:t> TO THEIR CLAIM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4351338"/>
          </a:xfrm>
        </p:spPr>
        <p:txBody>
          <a:bodyPr/>
          <a:lstStyle/>
          <a:p>
            <a:r>
              <a:rPr lang="en-US" sz="3600" dirty="0" smtClean="0"/>
              <a:t>This is the conclusion of the paragraph</a:t>
            </a:r>
          </a:p>
          <a:p>
            <a:r>
              <a:rPr lang="en-US" sz="3600" dirty="0" smtClean="0"/>
              <a:t>You </a:t>
            </a:r>
            <a:r>
              <a:rPr lang="en-US" sz="3600" dirty="0"/>
              <a:t>refocus the paper back to your opinion.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     Use 1 of the sentence starters below:</a:t>
            </a:r>
            <a:endParaRPr lang="en-US" sz="3600" dirty="0"/>
          </a:p>
          <a:p>
            <a:r>
              <a:rPr lang="en-US" sz="3600" b="1" dirty="0"/>
              <a:t> That might be true, but…  </a:t>
            </a:r>
            <a:endParaRPr lang="en-US" sz="3600" b="1" dirty="0" smtClean="0"/>
          </a:p>
          <a:p>
            <a:r>
              <a:rPr lang="en-US" sz="3600" b="1" dirty="0" smtClean="0"/>
              <a:t> It </a:t>
            </a:r>
            <a:r>
              <a:rPr lang="en-US" sz="3600" b="1" dirty="0"/>
              <a:t>is interesting to think about, however…            </a:t>
            </a: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Not </a:t>
            </a:r>
            <a:r>
              <a:rPr lang="en-US" sz="3600" b="1" dirty="0"/>
              <a:t>everyone agrees with their claim because</a:t>
            </a:r>
            <a:r>
              <a:rPr lang="en-US" sz="3600" b="1" dirty="0" smtClean="0"/>
              <a:t>…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                             It may be more than one sentence</a:t>
            </a:r>
            <a:endParaRPr lang="en-US" sz="3600" dirty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509430">
            <a:off x="9149243" y="2236307"/>
            <a:ext cx="2602523" cy="2177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HERE IS WHERE YOU SWING THE ARGUMENT BACK TO YOUR SIDE AND EXPLAIN WHY YOUR PERSON IS THE MOST SIGNIFICANT.</a:t>
            </a:r>
            <a:endParaRPr lang="en-US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44197" y="3324939"/>
            <a:ext cx="3530991" cy="176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370277" y="3938954"/>
            <a:ext cx="773723" cy="16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509760" y="4600135"/>
            <a:ext cx="1041009" cy="112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3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365125"/>
            <a:ext cx="1157771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 of a Rebuttal Paragraph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(my claim is that Tom Brady is the most significant)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25624"/>
            <a:ext cx="1198567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gency FB" panose="020B0503020202020204" pitchFamily="34" charset="0"/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There are some people that believe Joe Montana is the most influential quarterback in history. </a:t>
            </a:r>
            <a:r>
              <a:rPr lang="en-US" sz="3600" dirty="0"/>
              <a:t>They claim that he has been the Super Bowl Most Valuable Player three times. They </a:t>
            </a:r>
            <a:r>
              <a:rPr lang="en-US" sz="3600" dirty="0" smtClean="0"/>
              <a:t>state that he has won four NFL championships. </a:t>
            </a:r>
            <a:r>
              <a:rPr lang="en-US" sz="3600" b="1" dirty="0" smtClean="0">
                <a:solidFill>
                  <a:srgbClr val="0070C0"/>
                </a:solidFill>
              </a:rPr>
              <a:t>That might be true, but Tom Brady has </a:t>
            </a:r>
            <a:r>
              <a:rPr lang="en-US" sz="3600" b="1" dirty="0">
                <a:solidFill>
                  <a:srgbClr val="0070C0"/>
                </a:solidFill>
              </a:rPr>
              <a:t>been awarded </a:t>
            </a:r>
            <a:r>
              <a:rPr lang="en-US" sz="3600" b="1" dirty="0" smtClean="0">
                <a:solidFill>
                  <a:srgbClr val="0070C0"/>
                </a:solidFill>
              </a:rPr>
              <a:t>four </a:t>
            </a:r>
            <a:r>
              <a:rPr lang="en-US" sz="3600" b="1" dirty="0">
                <a:solidFill>
                  <a:srgbClr val="0070C0"/>
                </a:solidFill>
              </a:rPr>
              <a:t>Super Bowl MVP </a:t>
            </a:r>
            <a:r>
              <a:rPr lang="en-US" sz="3600" b="1" dirty="0" smtClean="0">
                <a:solidFill>
                  <a:srgbClr val="0070C0"/>
                </a:solidFill>
              </a:rPr>
              <a:t>awards and the league MVP three times. He is the most significant due to the fact that he has won a record 237 games as quarterback as well as six championships and still has a chance to win even more.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-85979"/>
            <a:ext cx="1147572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GET YOUR CPU and WORK ON THE ESSAY</a:t>
            </a:r>
            <a:endParaRPr lang="en-US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899032"/>
            <a:ext cx="11049000" cy="59589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ARGUMENT ESSAY DUE ON OR BEFORE </a:t>
            </a:r>
            <a:r>
              <a:rPr lang="en-US" sz="3600" dirty="0" smtClean="0"/>
              <a:t>4/12 </a:t>
            </a:r>
            <a:r>
              <a:rPr lang="en-US" sz="3600" dirty="0" smtClean="0"/>
              <a:t>(FRIDAY)</a:t>
            </a:r>
          </a:p>
          <a:p>
            <a:r>
              <a:rPr lang="en-US" sz="3600" dirty="0" smtClean="0"/>
              <a:t>USE THE POWERPOINTS AND GRAPHIC ORGANIZERS ON: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Mr. Snider’s Webpages</a:t>
            </a:r>
            <a:endParaRPr lang="en-US" sz="6000" b="1" dirty="0" smtClean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r>
              <a:rPr lang="en-US" sz="3600" dirty="0" smtClean="0"/>
              <a:t>USE THE GRADING RUBRIC</a:t>
            </a:r>
          </a:p>
          <a:p>
            <a:r>
              <a:rPr lang="en-US" sz="3600" dirty="0" smtClean="0"/>
              <a:t>YOU NEED:    </a:t>
            </a:r>
            <a:r>
              <a:rPr lang="en-US" sz="3600" b="1" dirty="0" smtClean="0"/>
              <a:t>an introductory paragraph</a:t>
            </a:r>
          </a:p>
          <a:p>
            <a:pPr marL="0" indent="0">
              <a:buNone/>
            </a:pPr>
            <a:r>
              <a:rPr lang="en-US" sz="3600" b="1" dirty="0" smtClean="0"/>
              <a:t>                          2-3 body paragraphs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         a rebuttal/counter argument paragraph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         a conclusion paragraph</a:t>
            </a:r>
          </a:p>
        </p:txBody>
      </p:sp>
    </p:spTree>
    <p:extLst>
      <p:ext uri="{BB962C8B-B14F-4D97-AF65-F5344CB8AC3E}">
        <p14:creationId xmlns:p14="http://schemas.microsoft.com/office/powerpoint/2010/main" val="28243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4781</TotalTime>
  <Words>418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Agency FB</vt:lpstr>
      <vt:lpstr>Aharoni</vt:lpstr>
      <vt:lpstr>Arial</vt:lpstr>
      <vt:lpstr>Calibri</vt:lpstr>
      <vt:lpstr>Calibri Light</vt:lpstr>
      <vt:lpstr>Office Theme</vt:lpstr>
      <vt:lpstr>Argument Essay</vt:lpstr>
      <vt:lpstr>Where does this paragraph go?</vt:lpstr>
      <vt:lpstr>TOPIC SENTENCE</vt:lpstr>
      <vt:lpstr>EVIDENCE (x2)</vt:lpstr>
      <vt:lpstr>YOUR REBUTTAL/COUNTER TO THEIR CLAIM</vt:lpstr>
      <vt:lpstr>Example of a Rebuttal Paragraph (my claim is that Tom Brady is the most significant) </vt:lpstr>
      <vt:lpstr>GET YOUR CPU and WORK ON THE ESSAY</vt:lpstr>
    </vt:vector>
  </TitlesOfParts>
  <Company>San Diego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Essay</dc:title>
  <dc:creator>Markowitz James</dc:creator>
  <cp:lastModifiedBy>Snider Adam</cp:lastModifiedBy>
  <cp:revision>24</cp:revision>
  <dcterms:created xsi:type="dcterms:W3CDTF">2016-02-06T17:54:27Z</dcterms:created>
  <dcterms:modified xsi:type="dcterms:W3CDTF">2019-04-08T14:31:03Z</dcterms:modified>
</cp:coreProperties>
</file>